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53"/>
  </p:notesMasterIdLst>
  <p:sldIdLst>
    <p:sldId id="262" r:id="rId2"/>
    <p:sldId id="396" r:id="rId3"/>
    <p:sldId id="397" r:id="rId4"/>
    <p:sldId id="398" r:id="rId5"/>
    <p:sldId id="399" r:id="rId6"/>
    <p:sldId id="400" r:id="rId7"/>
    <p:sldId id="401" r:id="rId8"/>
    <p:sldId id="402" r:id="rId9"/>
    <p:sldId id="403" r:id="rId10"/>
    <p:sldId id="531" r:id="rId11"/>
    <p:sldId id="515" r:id="rId12"/>
    <p:sldId id="516" r:id="rId13"/>
    <p:sldId id="517" r:id="rId14"/>
    <p:sldId id="518" r:id="rId15"/>
    <p:sldId id="519" r:id="rId16"/>
    <p:sldId id="522" r:id="rId17"/>
    <p:sldId id="523" r:id="rId18"/>
    <p:sldId id="524" r:id="rId19"/>
    <p:sldId id="525" r:id="rId20"/>
    <p:sldId id="404" r:id="rId21"/>
    <p:sldId id="494" r:id="rId22"/>
    <p:sldId id="496" r:id="rId23"/>
    <p:sldId id="497" r:id="rId24"/>
    <p:sldId id="498" r:id="rId25"/>
    <p:sldId id="499" r:id="rId26"/>
    <p:sldId id="500" r:id="rId27"/>
    <p:sldId id="501" r:id="rId28"/>
    <p:sldId id="502" r:id="rId29"/>
    <p:sldId id="462" r:id="rId30"/>
    <p:sldId id="463" r:id="rId31"/>
    <p:sldId id="464" r:id="rId32"/>
    <p:sldId id="465" r:id="rId33"/>
    <p:sldId id="466" r:id="rId34"/>
    <p:sldId id="467" r:id="rId35"/>
    <p:sldId id="526" r:id="rId36"/>
    <p:sldId id="469" r:id="rId37"/>
    <p:sldId id="470" r:id="rId38"/>
    <p:sldId id="527" r:id="rId39"/>
    <p:sldId id="529" r:id="rId40"/>
    <p:sldId id="530" r:id="rId41"/>
    <p:sldId id="479" r:id="rId42"/>
    <p:sldId id="472" r:id="rId43"/>
    <p:sldId id="511" r:id="rId44"/>
    <p:sldId id="512" r:id="rId45"/>
    <p:sldId id="473" r:id="rId46"/>
    <p:sldId id="474" r:id="rId47"/>
    <p:sldId id="477" r:id="rId48"/>
    <p:sldId id="481" r:id="rId49"/>
    <p:sldId id="484" r:id="rId50"/>
    <p:sldId id="478" r:id="rId51"/>
    <p:sldId id="325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471"/>
    <p:restoredTop sz="94631"/>
  </p:normalViewPr>
  <p:slideViewPr>
    <p:cSldViewPr snapToGrid="0" snapToObjects="1">
      <p:cViewPr varScale="1">
        <p:scale>
          <a:sx n="96" d="100"/>
          <a:sy n="96" d="100"/>
        </p:scale>
        <p:origin x="16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07F1C5-BF1B-1E47-804E-46BBDAB45B8F}" type="datetimeFigureOut">
              <a:rPr lang="en-US" smtClean="0"/>
              <a:t>1/16/20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296F34-A466-9D48-B561-C53CACEE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66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Chunking appropriately, avoiding</a:t>
            </a:r>
            <a:r>
              <a:rPr lang="en-US" baseline="0" dirty="0"/>
              <a:t> jargon or institutional language, avoid URL descriptors</a:t>
            </a:r>
            <a:endParaRPr lang="en-US" dirty="0"/>
          </a:p>
          <a:p>
            <a:r>
              <a:rPr lang="en-US" dirty="0"/>
              <a:t>Different learning modalities, visual versus verbal</a:t>
            </a:r>
          </a:p>
          <a:p>
            <a:r>
              <a:rPr lang="en-US" dirty="0"/>
              <a:t>Don’t change</a:t>
            </a:r>
            <a:r>
              <a:rPr lang="en-US" baseline="0" dirty="0"/>
              <a:t> </a:t>
            </a:r>
            <a:r>
              <a:rPr lang="en-US" baseline="0" dirty="0" err="1"/>
              <a:t>nav</a:t>
            </a:r>
            <a:r>
              <a:rPr lang="en-US" baseline="0" dirty="0"/>
              <a:t> and layout structure</a:t>
            </a:r>
          </a:p>
          <a:p>
            <a:r>
              <a:rPr lang="en-US" baseline="0" dirty="0"/>
              <a:t>Careful with AJAX-</a:t>
            </a:r>
            <a:r>
              <a:rPr lang="en-US" baseline="0" dirty="0" err="1"/>
              <a:t>y</a:t>
            </a:r>
            <a:r>
              <a:rPr lang="en-US" baseline="0" dirty="0"/>
              <a:t> elements, pop-ups</a:t>
            </a:r>
          </a:p>
          <a:p>
            <a:r>
              <a:rPr lang="en-US" baseline="0" dirty="0"/>
              <a:t>Considerate form validation and error correction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3E71FE-2C03-5F40-9E7D-451C7D07B755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79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howto/howto_google_fonts.asp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szengarden.com/" TargetMode="Externa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css/css_pseudo_classes.asp" TargetMode="Externa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ColleenEMc/pen/NGwXaR" TargetMode="External"/><Relationship Id="rId2" Type="http://schemas.openxmlformats.org/officeDocument/2006/relationships/hyperlink" Target="https://codepen.io/ColleenEMc/pen/RWjxZX" TargetMode="Externa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css/css_specificity.asp" TargetMode="Externa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ColleenEMc/pen/JYOMNm" TargetMode="External"/><Relationship Id="rId2" Type="http://schemas.openxmlformats.org/officeDocument/2006/relationships/hyperlink" Target="https://codepen.io/ColleenEMc/pen/epeyRy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CSS3</a:t>
            </a:r>
            <a:br>
              <a:rPr lang="en-US" dirty="0"/>
            </a:br>
            <a:r>
              <a:rPr lang="en-US" dirty="0"/>
              <a:t>Cascading Style Sheets</a:t>
            </a:r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D5BD7-95A5-9948-8BCD-29C92ECDC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ADBA6-7AD8-1348-9F5B-69CE66938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should primarily use an external style sheet in this class – rare exceptions may occur</a:t>
            </a:r>
          </a:p>
          <a:p>
            <a:r>
              <a:rPr lang="en-US" dirty="0"/>
              <a:t>You should not create a separate style sheet for each page.  Typically, a rule should only appear once.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697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Conventions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9953" y="1213339"/>
            <a:ext cx="11007969" cy="5117123"/>
          </a:xfrm>
        </p:spPr>
        <p:txBody>
          <a:bodyPr>
            <a:normAutofit lnSpcReduction="10000"/>
          </a:bodyPr>
          <a:lstStyle/>
          <a:p>
            <a:pPr marL="609585" indent="-609585"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Color names</a:t>
            </a:r>
          </a:p>
          <a:p>
            <a:pPr marL="457200" lvl="1" indent="0">
              <a:buNone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blue, red, yellow, etc.</a:t>
            </a: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09585" indent="-609585"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Hexadecimal</a:t>
            </a:r>
            <a:endParaRPr lang="en-US" sz="3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#0000FF, #FF0000, #FFFF00</a:t>
            </a: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09585" indent="-609585">
              <a:buFont typeface="Arial"/>
              <a:buChar char="•"/>
            </a:pP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rgb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(0, 0, 1), (1, 0, 0), (1, 1, 0)</a:t>
            </a: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09585" indent="-609585">
              <a:buFont typeface="Arial"/>
              <a:buChar char="•"/>
            </a:pP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rgba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(0, 0, 1, .5)</a:t>
            </a:r>
          </a:p>
        </p:txBody>
      </p:sp>
      <p:sp>
        <p:nvSpPr>
          <p:cNvPr id="4" name="Rectangle 3"/>
          <p:cNvSpPr/>
          <p:nvPr/>
        </p:nvSpPr>
        <p:spPr>
          <a:xfrm>
            <a:off x="7179761" y="2726885"/>
            <a:ext cx="1484735" cy="779598"/>
          </a:xfrm>
          <a:prstGeom prst="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#0000FF</a:t>
            </a:r>
          </a:p>
        </p:txBody>
      </p:sp>
      <p:sp>
        <p:nvSpPr>
          <p:cNvPr id="5" name="Rectangle 4"/>
          <p:cNvSpPr/>
          <p:nvPr/>
        </p:nvSpPr>
        <p:spPr>
          <a:xfrm>
            <a:off x="8664497" y="2726885"/>
            <a:ext cx="1431984" cy="757895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#</a:t>
            </a:r>
            <a:r>
              <a:rPr lang="en-US" sz="2800" b="1" dirty="0"/>
              <a:t>FF0000</a:t>
            </a:r>
          </a:p>
        </p:txBody>
      </p:sp>
      <p:sp>
        <p:nvSpPr>
          <p:cNvPr id="6" name="Rectangle 5"/>
          <p:cNvSpPr/>
          <p:nvPr/>
        </p:nvSpPr>
        <p:spPr>
          <a:xfrm>
            <a:off x="10146409" y="2702246"/>
            <a:ext cx="1421441" cy="804237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00FF"/>
                </a:solidFill>
              </a:rPr>
              <a:t>#FFFF00</a:t>
            </a:r>
          </a:p>
        </p:txBody>
      </p:sp>
      <p:sp>
        <p:nvSpPr>
          <p:cNvPr id="7" name="Rectangle 6"/>
          <p:cNvSpPr/>
          <p:nvPr/>
        </p:nvSpPr>
        <p:spPr>
          <a:xfrm>
            <a:off x="3831107" y="5419797"/>
            <a:ext cx="2488465" cy="737860"/>
          </a:xfrm>
          <a:prstGeom prst="rect">
            <a:avLst/>
          </a:prstGeom>
          <a:solidFill>
            <a:srgbClr val="0000FF">
              <a:alpha val="5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/>
              <a:t>rgba</a:t>
            </a:r>
            <a:r>
              <a:rPr lang="en-US" sz="2800" b="1" dirty="0"/>
              <a:t>(0, 0, 1, .5)</a:t>
            </a:r>
          </a:p>
        </p:txBody>
      </p:sp>
      <p:sp>
        <p:nvSpPr>
          <p:cNvPr id="8" name="Rectangle 7"/>
          <p:cNvSpPr/>
          <p:nvPr/>
        </p:nvSpPr>
        <p:spPr>
          <a:xfrm>
            <a:off x="6961637" y="4171806"/>
            <a:ext cx="1865839" cy="783589"/>
          </a:xfrm>
          <a:prstGeom prst="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/>
              <a:t>rgb</a:t>
            </a:r>
            <a:r>
              <a:rPr lang="en-US" sz="2800" b="1" dirty="0"/>
              <a:t>(0,0,1)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BB91CA-73A3-4E43-8671-78BA4C5DD2BF}"/>
              </a:ext>
            </a:extLst>
          </p:cNvPr>
          <p:cNvSpPr/>
          <p:nvPr/>
        </p:nvSpPr>
        <p:spPr>
          <a:xfrm>
            <a:off x="5811075" y="1293588"/>
            <a:ext cx="1368686" cy="779598"/>
          </a:xfrm>
          <a:prstGeom prst="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blue</a:t>
            </a:r>
          </a:p>
        </p:txBody>
      </p:sp>
    </p:spTree>
    <p:extLst>
      <p:ext uri="{BB962C8B-B14F-4D97-AF65-F5344CB8AC3E}">
        <p14:creationId xmlns:p14="http://schemas.microsoft.com/office/powerpoint/2010/main" val="2254329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7877" y="1389185"/>
            <a:ext cx="10984523" cy="4402493"/>
          </a:xfrm>
        </p:spPr>
        <p:txBody>
          <a:bodyPr>
            <a:noAutofit/>
          </a:bodyPr>
          <a:lstStyle/>
          <a:p>
            <a:pPr marL="609585" indent="-609585">
              <a:buFont typeface="Arial"/>
              <a:buChar char="•"/>
            </a:pPr>
            <a:r>
              <a:rPr lang="en-US" dirty="0"/>
              <a:t>Appropriate use of color is critical to web accessibility</a:t>
            </a:r>
          </a:p>
          <a:p>
            <a:pPr marL="609585" indent="-609585">
              <a:buFont typeface="Arial"/>
              <a:buChar char="•"/>
            </a:pPr>
            <a:endParaRPr lang="en-US" dirty="0"/>
          </a:p>
          <a:p>
            <a:pPr marL="609585" indent="-609585">
              <a:buFont typeface="Arial"/>
              <a:buChar char="•"/>
            </a:pPr>
            <a:r>
              <a:rPr lang="en-US" dirty="0"/>
              <a:t>Many more people are visually impaired or color blind than are legally blind</a:t>
            </a:r>
          </a:p>
          <a:p>
            <a:pPr marL="609585" indent="-609585">
              <a:buFont typeface="Arial"/>
              <a:buChar char="•"/>
            </a:pPr>
            <a:endParaRPr lang="en-US" sz="3467" dirty="0"/>
          </a:p>
          <a:p>
            <a:pPr marL="609585" indent="-609585">
              <a:buFont typeface="Arial"/>
              <a:buChar char="•"/>
            </a:pPr>
            <a:endParaRPr lang="en-US" sz="3467" dirty="0"/>
          </a:p>
        </p:txBody>
      </p:sp>
    </p:spTree>
    <p:extLst>
      <p:ext uri="{BB962C8B-B14F-4D97-AF65-F5344CB8AC3E}">
        <p14:creationId xmlns:p14="http://schemas.microsoft.com/office/powerpoint/2010/main" val="1181427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color contrast?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0292" y="1371600"/>
            <a:ext cx="11002108" cy="4206723"/>
          </a:xfrm>
        </p:spPr>
        <p:txBody>
          <a:bodyPr>
            <a:normAutofit/>
          </a:bodyPr>
          <a:lstStyle/>
          <a:p>
            <a:pPr marL="609585" indent="-609585">
              <a:spcBef>
                <a:spcPts val="3360"/>
              </a:spcBef>
              <a:buFont typeface="Arial"/>
              <a:buChar char="•"/>
            </a:pPr>
            <a:r>
              <a:rPr lang="en-US" dirty="0"/>
              <a:t>Your judgement is not sufficient so use validators that quantify the contrast between text and its background</a:t>
            </a:r>
          </a:p>
          <a:p>
            <a:pPr marL="609585" indent="-609585">
              <a:spcBef>
                <a:spcPts val="3360"/>
              </a:spcBef>
              <a:buFont typeface="Arial"/>
              <a:buChar char="•"/>
            </a:pPr>
            <a:r>
              <a:rPr lang="en-US" dirty="0"/>
              <a:t>WCAG AA requires "at least 4.5:1" contrast</a:t>
            </a:r>
          </a:p>
          <a:p>
            <a:pPr marL="609585" indent="-609585">
              <a:spcBef>
                <a:spcPts val="3360"/>
              </a:spcBef>
              <a:buFont typeface="Arial"/>
              <a:buChar char="•"/>
            </a:pPr>
            <a:r>
              <a:rPr lang="en-US" dirty="0"/>
              <a:t>If you </a:t>
            </a:r>
            <a:r>
              <a:rPr lang="en-US" b="1" i="1" cap="small" dirty="0">
                <a:solidFill>
                  <a:srgbClr val="FF0000"/>
                </a:solidFill>
              </a:rPr>
              <a:t>LOVE</a:t>
            </a:r>
            <a:r>
              <a:rPr lang="en-US" dirty="0"/>
              <a:t> your color scheme, make the font bigger.</a:t>
            </a:r>
          </a:p>
        </p:txBody>
      </p:sp>
    </p:spTree>
    <p:extLst>
      <p:ext uri="{BB962C8B-B14F-4D97-AF65-F5344CB8AC3E}">
        <p14:creationId xmlns:p14="http://schemas.microsoft.com/office/powerpoint/2010/main" val="3894333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Don’t use color alone to convey meaning</a:t>
            </a:r>
          </a:p>
        </p:txBody>
      </p:sp>
      <p:pic>
        <p:nvPicPr>
          <p:cNvPr id="6" name="Content Placeholder 5" descr="Sample bar chart with 6 different colors that will be shown in grayscale to show inaccessibility of using just colors."/>
          <p:cNvPicPr>
            <a:picLocks noGrp="1" noChangeAspect="1"/>
          </p:cNvPicPr>
          <p:nvPr>
            <p:ph idx="1"/>
          </p:nvPr>
        </p:nvPicPr>
        <p:blipFill>
          <a:blip r:embed="rId2"/>
          <a:srcRect l="-7703" r="-7703"/>
          <a:stretch>
            <a:fillRect/>
          </a:stretch>
        </p:blipFill>
        <p:spPr>
          <a:xfrm>
            <a:off x="338690" y="1424355"/>
            <a:ext cx="11418529" cy="4666134"/>
          </a:xfrm>
        </p:spPr>
      </p:pic>
    </p:spTree>
    <p:extLst>
      <p:ext uri="{BB962C8B-B14F-4D97-AF65-F5344CB8AC3E}">
        <p14:creationId xmlns:p14="http://schemas.microsoft.com/office/powerpoint/2010/main" val="3162342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in gray scale …</a:t>
            </a:r>
          </a:p>
        </p:txBody>
      </p:sp>
      <p:pic>
        <p:nvPicPr>
          <p:cNvPr id="6" name="Content Placeholder 5" descr="Same bar chart but now shown in grayscale to demonstrate inaccessibility of using just colors."/>
          <p:cNvPicPr>
            <a:picLocks noGrp="1" noChangeAspect="1"/>
          </p:cNvPicPr>
          <p:nvPr>
            <p:ph idx="1"/>
          </p:nvPr>
        </p:nvPicPr>
        <p:blipFill>
          <a:blip r:embed="rId2"/>
          <a:srcRect l="-7703" r="-7703"/>
          <a:stretch>
            <a:fillRect/>
          </a:stretch>
        </p:blipFill>
        <p:spPr>
          <a:xfrm>
            <a:off x="609600" y="1336431"/>
            <a:ext cx="10972800" cy="4690124"/>
          </a:xfrm>
        </p:spPr>
      </p:pic>
    </p:spTree>
    <p:extLst>
      <p:ext uri="{BB962C8B-B14F-4D97-AF65-F5344CB8AC3E}">
        <p14:creationId xmlns:p14="http://schemas.microsoft.com/office/powerpoint/2010/main" val="378104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Styling Your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630" y="1477108"/>
            <a:ext cx="10931769" cy="4220742"/>
          </a:xfrm>
        </p:spPr>
        <p:txBody>
          <a:bodyPr>
            <a:normAutofit/>
          </a:bodyPr>
          <a:lstStyle/>
          <a:p>
            <a:pPr marL="609585" indent="-609585">
              <a:spcBef>
                <a:spcPts val="1824"/>
              </a:spcBef>
              <a:buFont typeface="Arial"/>
              <a:buChar char="•"/>
            </a:pPr>
            <a:r>
              <a:rPr lang="en-US" sz="4267" dirty="0"/>
              <a:t>font (family, style, variant, size)</a:t>
            </a:r>
          </a:p>
          <a:p>
            <a:pPr marL="609585" indent="-609585">
              <a:spcBef>
                <a:spcPts val="1824"/>
              </a:spcBef>
              <a:buFont typeface="Arial"/>
              <a:buChar char="•"/>
            </a:pPr>
            <a:r>
              <a:rPr lang="en-US" sz="4267" dirty="0"/>
              <a:t>color and background</a:t>
            </a:r>
          </a:p>
          <a:p>
            <a:pPr marL="609585" indent="-609585">
              <a:spcBef>
                <a:spcPts val="1824"/>
              </a:spcBef>
              <a:buFont typeface="Arial"/>
              <a:buChar char="•"/>
            </a:pPr>
            <a:r>
              <a:rPr lang="en-US" sz="4267" dirty="0"/>
              <a:t>alignment</a:t>
            </a:r>
          </a:p>
          <a:p>
            <a:pPr marL="609585" indent="-609585">
              <a:spcBef>
                <a:spcPts val="1824"/>
              </a:spcBef>
              <a:buFont typeface="Arial"/>
              <a:buChar char="•"/>
            </a:pPr>
            <a:r>
              <a:rPr lang="en-US" sz="4267" dirty="0"/>
              <a:t>line-height</a:t>
            </a:r>
          </a:p>
          <a:p>
            <a:pPr marL="609585" indent="-609585">
              <a:spcBef>
                <a:spcPts val="1824"/>
              </a:spcBef>
              <a:buFont typeface="Arial"/>
              <a:buChar char="•"/>
            </a:pPr>
            <a:r>
              <a:rPr lang="en-US" sz="4267" dirty="0"/>
              <a:t>more...</a:t>
            </a:r>
          </a:p>
        </p:txBody>
      </p:sp>
    </p:spTree>
    <p:extLst>
      <p:ext uri="{BB962C8B-B14F-4D97-AF65-F5344CB8AC3E}">
        <p14:creationId xmlns:p14="http://schemas.microsoft.com/office/powerpoint/2010/main" val="1640168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font-family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2708" y="1195754"/>
            <a:ext cx="11019692" cy="4854535"/>
          </a:xfrm>
        </p:spPr>
        <p:txBody>
          <a:bodyPr>
            <a:normAutofit/>
          </a:bodyPr>
          <a:lstStyle/>
          <a:p>
            <a:pPr marL="609585" indent="-609585">
              <a:spcBef>
                <a:spcPts val="2496"/>
              </a:spcBef>
              <a:buFont typeface="Arial"/>
              <a:buChar char="•"/>
            </a:pPr>
            <a:r>
              <a:rPr lang="en-US" dirty="0"/>
              <a:t>Font families are styles of text</a:t>
            </a:r>
          </a:p>
          <a:p>
            <a:pPr marL="609585" indent="-609585">
              <a:spcBef>
                <a:spcPts val="2496"/>
              </a:spcBef>
              <a:buFont typeface="Arial"/>
              <a:buChar char="•"/>
            </a:pPr>
            <a:r>
              <a:rPr lang="en-US" dirty="0"/>
              <a:t>Examples:</a:t>
            </a:r>
          </a:p>
          <a:p>
            <a:pPr marL="1600160" lvl="1" indent="-609585">
              <a:spcBef>
                <a:spcPts val="2496"/>
              </a:spcBef>
              <a:buFont typeface="Arial"/>
              <a:buChar char="•"/>
            </a:pPr>
            <a:r>
              <a:rPr lang="en-US" sz="3600" dirty="0">
                <a:latin typeface="Helvetica"/>
                <a:cs typeface="Helvetica"/>
              </a:rPr>
              <a:t>Helvetica</a:t>
            </a:r>
            <a:r>
              <a:rPr lang="en-US" sz="3600" dirty="0"/>
              <a:t>, </a:t>
            </a:r>
            <a:r>
              <a:rPr lang="en-US" sz="3600" dirty="0">
                <a:latin typeface="Courier"/>
                <a:cs typeface="Courier"/>
              </a:rPr>
              <a:t>Courier</a:t>
            </a:r>
            <a:r>
              <a:rPr lang="en-US" sz="3600" dirty="0"/>
              <a:t>, “</a:t>
            </a:r>
            <a:r>
              <a:rPr lang="en-US" sz="3600" dirty="0">
                <a:latin typeface="Courier New"/>
                <a:cs typeface="Courier New"/>
              </a:rPr>
              <a:t>Courier New</a:t>
            </a:r>
            <a:r>
              <a:rPr lang="en-US" sz="3600" dirty="0"/>
              <a:t>”, “</a:t>
            </a:r>
            <a:r>
              <a:rPr lang="en-US" sz="3600" dirty="0">
                <a:latin typeface="Comic Sans MS"/>
                <a:cs typeface="Comic Sans MS"/>
              </a:rPr>
              <a:t>Comic Sans MS</a:t>
            </a:r>
            <a:r>
              <a:rPr lang="en-US" sz="3600" dirty="0"/>
              <a:t>”, </a:t>
            </a:r>
            <a:r>
              <a:rPr lang="en-US" sz="3600" dirty="0">
                <a:latin typeface="Lucida Calligraphy"/>
                <a:cs typeface="Lucida Calligraphy"/>
              </a:rPr>
              <a:t>cursive</a:t>
            </a:r>
            <a:r>
              <a:rPr lang="en-US" sz="3600" dirty="0"/>
              <a:t>, </a:t>
            </a:r>
            <a:r>
              <a:rPr lang="en-US" sz="3600" dirty="0">
                <a:latin typeface="Verdana"/>
                <a:cs typeface="Verdana"/>
              </a:rPr>
              <a:t>Verdana</a:t>
            </a:r>
          </a:p>
        </p:txBody>
      </p:sp>
    </p:spTree>
    <p:extLst>
      <p:ext uri="{BB962C8B-B14F-4D97-AF65-F5344CB8AC3E}">
        <p14:creationId xmlns:p14="http://schemas.microsoft.com/office/powerpoint/2010/main" val="312814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Defining Multiple font-family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844847"/>
            <a:ext cx="10972800" cy="3603988"/>
          </a:xfrm>
        </p:spPr>
        <p:txBody>
          <a:bodyPr>
            <a:normAutofit fontScale="92500" lnSpcReduction="10000"/>
          </a:bodyPr>
          <a:lstStyle/>
          <a:p>
            <a:pPr marL="609585" indent="-609585">
              <a:buFont typeface="Arial"/>
              <a:buChar char="•"/>
            </a:pPr>
            <a:r>
              <a:rPr lang="en-US" dirty="0"/>
              <a:t>Not all font-families are supported by all of the operating systems, so you can provide alternatives.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h1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	</a:t>
            </a: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font-family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Courier, Impact, Arial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}</a:t>
            </a:r>
          </a:p>
          <a:p>
            <a:pPr marL="609585" indent="-609585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284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F033C-9309-DB43-85A6-600268078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Fonts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9B05A-C156-B343-B1BC-419D86FF0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045" y="1167892"/>
            <a:ext cx="11411140" cy="52424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&lt;link </a:t>
            </a:r>
            <a:r>
              <a:rPr lang="en-US" sz="2800" dirty="0" err="1"/>
              <a:t>href</a:t>
            </a:r>
            <a:r>
              <a:rPr lang="en-US" sz="2800" dirty="0"/>
              <a:t>='https://</a:t>
            </a:r>
            <a:r>
              <a:rPr lang="en-US" sz="2800" dirty="0" err="1"/>
              <a:t>fonts.googleapis.com</a:t>
            </a:r>
            <a:r>
              <a:rPr lang="en-US" sz="2800" dirty="0"/>
              <a:t>/</a:t>
            </a:r>
            <a:r>
              <a:rPr lang="en-US" sz="2800" dirty="0" err="1"/>
              <a:t>css?family</a:t>
            </a:r>
            <a:r>
              <a:rPr lang="en-US" sz="2800" dirty="0"/>
              <a:t>=Anton’ </a:t>
            </a:r>
            <a:r>
              <a:rPr lang="en-US" sz="2800" dirty="0" err="1"/>
              <a:t>rel</a:t>
            </a:r>
            <a:r>
              <a:rPr lang="en-US" sz="2800" dirty="0"/>
              <a:t>='stylesheet’&gt;</a:t>
            </a:r>
            <a:endParaRPr lang="en-US" sz="3100" dirty="0"/>
          </a:p>
          <a:p>
            <a:pPr marL="0" indent="0">
              <a:buNone/>
            </a:pPr>
            <a:r>
              <a:rPr lang="en-US" sz="2800" dirty="0"/>
              <a:t>  &lt;style&gt;</a:t>
            </a:r>
          </a:p>
          <a:p>
            <a:pPr marL="0" indent="0">
              <a:buNone/>
            </a:pPr>
            <a:r>
              <a:rPr lang="en-US" sz="2800" dirty="0"/>
              <a:t>	body {</a:t>
            </a:r>
          </a:p>
          <a:p>
            <a:pPr marL="0" indent="0">
              <a:buNone/>
            </a:pPr>
            <a:r>
              <a:rPr lang="en-US" sz="2800" dirty="0"/>
              <a:t>		font-family: 'Anton’;</a:t>
            </a:r>
          </a:p>
          <a:p>
            <a:pPr marL="0" indent="0">
              <a:buNone/>
            </a:pPr>
            <a:r>
              <a:rPr lang="en-US" sz="2800" dirty="0"/>
              <a:t>	}</a:t>
            </a:r>
          </a:p>
          <a:p>
            <a:pPr marL="0" indent="0">
              <a:buNone/>
            </a:pPr>
            <a:r>
              <a:rPr lang="en-US" sz="2800" dirty="0"/>
              <a:t>  &lt;style&gt;</a:t>
            </a:r>
          </a:p>
          <a:p>
            <a:pPr marL="0" indent="0">
              <a:buNone/>
            </a:pPr>
            <a:endParaRPr lang="en-US" sz="3200" dirty="0">
              <a:solidFill>
                <a:srgbClr val="FF8349"/>
              </a:solidFill>
            </a:endParaRPr>
          </a:p>
          <a:p>
            <a:pPr marL="457189" indent="-457189"/>
            <a:r>
              <a:rPr lang="en-US" sz="2700" dirty="0">
                <a:hlinkClick r:id="rId2"/>
              </a:rPr>
              <a:t>https://www.w3schools.com/</a:t>
            </a:r>
            <a:r>
              <a:rPr lang="en-US" sz="2700" dirty="0" err="1">
                <a:hlinkClick r:id="rId2"/>
              </a:rPr>
              <a:t>howto</a:t>
            </a:r>
            <a:r>
              <a:rPr lang="en-US" sz="2700" dirty="0">
                <a:hlinkClick r:id="rId2"/>
              </a:rPr>
              <a:t>/</a:t>
            </a:r>
            <a:r>
              <a:rPr lang="en-US" sz="2700" dirty="0" err="1">
                <a:hlinkClick r:id="rId2"/>
              </a:rPr>
              <a:t>howto_google_fonts.asp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4256267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Browser Default Styling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dirty="0"/>
              <a:t>The same html file may look different when viewed on different browsers. </a:t>
            </a:r>
          </a:p>
          <a:p>
            <a:pPr marL="1600160" lvl="1" indent="-609585">
              <a:lnSpc>
                <a:spcPct val="120000"/>
              </a:lnSpc>
              <a:buFont typeface="Arial"/>
              <a:buChar char="•"/>
            </a:pPr>
            <a:r>
              <a:rPr lang="en-US" sz="3467" dirty="0"/>
              <a:t>Some tags are supported, some aren’t</a:t>
            </a:r>
          </a:p>
          <a:p>
            <a:pPr marL="1600160" lvl="1" indent="-609585">
              <a:lnSpc>
                <a:spcPct val="120000"/>
              </a:lnSpc>
              <a:buFont typeface="Arial"/>
              <a:buChar char="•"/>
            </a:pPr>
            <a:r>
              <a:rPr lang="en-US" sz="3467" dirty="0"/>
              <a:t>Browsers may have different </a:t>
            </a:r>
            <a:r>
              <a:rPr lang="en-US" sz="3467" i="1" dirty="0">
                <a:solidFill>
                  <a:srgbClr val="FF6600"/>
                </a:solidFill>
              </a:rPr>
              <a:t>default styles</a:t>
            </a:r>
          </a:p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dirty="0"/>
              <a:t>In general, default looks are plain.</a:t>
            </a:r>
          </a:p>
        </p:txBody>
      </p:sp>
    </p:spTree>
    <p:extLst>
      <p:ext uri="{BB962C8B-B14F-4D97-AF65-F5344CB8AC3E}">
        <p14:creationId xmlns:p14="http://schemas.microsoft.com/office/powerpoint/2010/main" val="196243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precedence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140" y="4311665"/>
            <a:ext cx="11505596" cy="1592746"/>
          </a:xfrm>
        </p:spPr>
        <p:txBody>
          <a:bodyPr>
            <a:noAutofit/>
          </a:bodyPr>
          <a:lstStyle/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sz="3200" dirty="0"/>
              <a:t>What if a selector appears more than once in a file?</a:t>
            </a:r>
          </a:p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sz="3200" dirty="0"/>
              <a:t>What if one selector is defined in two external files?</a:t>
            </a:r>
          </a:p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sz="3200" dirty="0"/>
              <a:t>It is possible to override default precedence.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879B2E-7D64-2946-A3F5-10C2D6FF5AC8}"/>
              </a:ext>
            </a:extLst>
          </p:cNvPr>
          <p:cNvSpPr txBox="1">
            <a:spLocks/>
          </p:cNvSpPr>
          <p:nvPr/>
        </p:nvSpPr>
        <p:spPr>
          <a:xfrm>
            <a:off x="1724296" y="1136118"/>
            <a:ext cx="7772400" cy="294694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h1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  </a:t>
            </a:r>
            <a:r>
              <a:rPr lang="en-US" b="1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color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blue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 </a:t>
            </a:r>
          </a:p>
          <a:p>
            <a:pPr marL="0" indent="0">
              <a:buNone/>
            </a:pP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   </a:t>
            </a:r>
            <a:r>
              <a:rPr lang="en-US" b="1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font-family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Arial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;}</a:t>
            </a:r>
          </a:p>
          <a:p>
            <a:pPr marL="0" indent="0">
              <a:buNone/>
            </a:pP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…..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h1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  </a:t>
            </a:r>
            <a:r>
              <a:rPr lang="en-US" b="1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font-family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Times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 }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E5C6DE-DA55-564B-9E65-C4819039F5DB}"/>
              </a:ext>
            </a:extLst>
          </p:cNvPr>
          <p:cNvSpPr txBox="1">
            <a:spLocks/>
          </p:cNvSpPr>
          <p:nvPr/>
        </p:nvSpPr>
        <p:spPr>
          <a:xfrm>
            <a:off x="1724296" y="1136118"/>
            <a:ext cx="9629504" cy="294694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h1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  </a:t>
            </a:r>
            <a:r>
              <a:rPr lang="en-US" b="1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color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blue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 </a:t>
            </a:r>
          </a:p>
          <a:p>
            <a:pPr marL="0" indent="0">
              <a:buNone/>
            </a:pP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   </a:t>
            </a:r>
            <a:r>
              <a:rPr lang="en-US" b="1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font-family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Arial </a:t>
            </a:r>
            <a:r>
              <a:rPr lang="en-US" b="1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!important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;}</a:t>
            </a:r>
          </a:p>
          <a:p>
            <a:pPr marL="0" indent="0">
              <a:buNone/>
            </a:pP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…..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h1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  </a:t>
            </a:r>
            <a:r>
              <a:rPr lang="en-US" b="1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font-family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Times</a:t>
            </a: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 }</a:t>
            </a:r>
          </a:p>
        </p:txBody>
      </p:sp>
    </p:spTree>
    <p:extLst>
      <p:ext uri="{BB962C8B-B14F-4D97-AF65-F5344CB8AC3E}">
        <p14:creationId xmlns:p14="http://schemas.microsoft.com/office/powerpoint/2010/main" val="338098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118" y="1741480"/>
            <a:ext cx="11243733" cy="4746872"/>
          </a:xfrm>
        </p:spPr>
        <p:txBody>
          <a:bodyPr>
            <a:normAutofit/>
          </a:bodyPr>
          <a:lstStyle/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dirty="0"/>
              <a:t>Why do we want/need to separate content from formatting?</a:t>
            </a:r>
          </a:p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dirty="0"/>
              <a:t>How does this also tie in to external/internal style sheets?</a:t>
            </a:r>
          </a:p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dirty="0"/>
              <a:t>Understand that this is very powerful.  See </a:t>
            </a:r>
            <a:r>
              <a:rPr lang="en-US" dirty="0">
                <a:solidFill>
                  <a:srgbClr val="FF0000"/>
                </a:solidFill>
                <a:hlinkClick r:id="rId2"/>
              </a:rPr>
              <a:t>http://www.csszengarden.com/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9861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Designing for Accessibility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844848"/>
            <a:ext cx="10972800" cy="4581961"/>
          </a:xfrm>
        </p:spPr>
        <p:txBody>
          <a:bodyPr>
            <a:normAutofit/>
          </a:bodyPr>
          <a:lstStyle/>
          <a:p>
            <a:pPr marL="609585" indent="-609585">
              <a:buFont typeface="Arial"/>
              <a:buChar char="•"/>
            </a:pPr>
            <a:r>
              <a:rPr lang="en-US" dirty="0"/>
              <a:t>POUR Principle</a:t>
            </a:r>
          </a:p>
          <a:p>
            <a:pPr marL="1066785" lvl="1" indent="-609585">
              <a:buFont typeface="Arial"/>
              <a:buChar char="•"/>
            </a:pPr>
            <a:r>
              <a:rPr lang="en-US" sz="3600" dirty="0"/>
              <a:t>Perceivable</a:t>
            </a:r>
          </a:p>
          <a:p>
            <a:pPr marL="1066785" lvl="1" indent="-609585">
              <a:buFont typeface="Arial"/>
              <a:buChar char="•"/>
            </a:pPr>
            <a:r>
              <a:rPr lang="en-US" sz="3600" dirty="0"/>
              <a:t>Operable</a:t>
            </a:r>
          </a:p>
          <a:p>
            <a:pPr marL="1066785" lvl="1" indent="-609585">
              <a:buFont typeface="Arial"/>
              <a:buChar char="•"/>
            </a:pPr>
            <a:r>
              <a:rPr lang="en-US" sz="3600" dirty="0"/>
              <a:t>Understandable</a:t>
            </a:r>
          </a:p>
          <a:p>
            <a:pPr marL="1066785" lvl="1" indent="-609585">
              <a:buFont typeface="Arial"/>
              <a:buChar char="•"/>
            </a:pPr>
            <a:r>
              <a:rPr lang="en-US" sz="3600" dirty="0"/>
              <a:t>Robust</a:t>
            </a:r>
          </a:p>
        </p:txBody>
      </p:sp>
    </p:spTree>
    <p:extLst>
      <p:ext uri="{BB962C8B-B14F-4D97-AF65-F5344CB8AC3E}">
        <p14:creationId xmlns:p14="http://schemas.microsoft.com/office/powerpoint/2010/main" val="22929390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Perceivable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844848"/>
            <a:ext cx="10972800" cy="4281317"/>
          </a:xfrm>
        </p:spPr>
        <p:txBody>
          <a:bodyPr>
            <a:noAutofit/>
          </a:bodyPr>
          <a:lstStyle/>
          <a:p>
            <a:pPr marL="609585" indent="-609585">
              <a:buFont typeface="Arial"/>
              <a:buChar char="•"/>
            </a:pPr>
            <a:r>
              <a:rPr lang="en-US" sz="3733" dirty="0"/>
              <a:t>Provide text alternatives for images</a:t>
            </a:r>
          </a:p>
          <a:p>
            <a:pPr marL="609585" lvl="1" indent="-609585">
              <a:buFont typeface="Arial"/>
              <a:buChar char="•"/>
            </a:pPr>
            <a:r>
              <a:rPr lang="en-US" sz="3733" dirty="0"/>
              <a:t>Provide captions and transcripts for video and audio</a:t>
            </a:r>
          </a:p>
          <a:p>
            <a:pPr marL="609585" lvl="1" indent="-609585">
              <a:buFont typeface="Arial"/>
              <a:buChar char="•"/>
            </a:pPr>
            <a:r>
              <a:rPr lang="en-US" sz="3733" dirty="0"/>
              <a:t>Use correct semantic markup so content can be presented in different ways</a:t>
            </a:r>
          </a:p>
          <a:p>
            <a:pPr marL="609585" lvl="1" indent="-609585">
              <a:buClr>
                <a:schemeClr val="bg1"/>
              </a:buClr>
              <a:buFont typeface="Arial"/>
              <a:buChar char="•"/>
            </a:pPr>
            <a:r>
              <a:rPr lang="en-US" sz="3733" dirty="0">
                <a:solidFill>
                  <a:srgbClr val="C00000"/>
                </a:solidFill>
              </a:rPr>
              <a:t>Make it easier for users to see content by using good color contrast</a:t>
            </a:r>
          </a:p>
        </p:txBody>
      </p:sp>
    </p:spTree>
    <p:extLst>
      <p:ext uri="{BB962C8B-B14F-4D97-AF65-F5344CB8AC3E}">
        <p14:creationId xmlns:p14="http://schemas.microsoft.com/office/powerpoint/2010/main" val="36252427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54026"/>
            <a:ext cx="10972800" cy="4160974"/>
          </a:xfrm>
        </p:spPr>
        <p:txBody>
          <a:bodyPr>
            <a:noAutofit/>
          </a:bodyPr>
          <a:lstStyle/>
          <a:p>
            <a:pPr marL="609585" indent="-609585">
              <a:spcBef>
                <a:spcPts val="2624"/>
              </a:spcBef>
              <a:buFont typeface="Arial"/>
              <a:buChar char="•"/>
            </a:pPr>
            <a:r>
              <a:rPr lang="en-US" b="1" i="1" dirty="0"/>
              <a:t>All functionality available from the keyboard!</a:t>
            </a:r>
          </a:p>
          <a:p>
            <a:pPr marL="609585" indent="-609585">
              <a:spcBef>
                <a:spcPts val="2624"/>
              </a:spcBef>
              <a:buFont typeface="Arial"/>
              <a:buChar char="•"/>
            </a:pPr>
            <a:r>
              <a:rPr lang="en-US" dirty="0"/>
              <a:t>Users have control over timing and limits</a:t>
            </a:r>
          </a:p>
          <a:p>
            <a:pPr marL="609585" indent="-609585">
              <a:spcBef>
                <a:spcPts val="2624"/>
              </a:spcBef>
              <a:buFont typeface="Arial"/>
              <a:buChar char="•"/>
            </a:pPr>
            <a:r>
              <a:rPr lang="en-US" dirty="0"/>
              <a:t>Do not cause seizures (don’t flash content)</a:t>
            </a:r>
          </a:p>
          <a:p>
            <a:pPr marL="609585" indent="-609585">
              <a:spcBef>
                <a:spcPts val="2624"/>
              </a:spcBef>
              <a:buFont typeface="Arial"/>
              <a:buChar char="•"/>
            </a:pPr>
            <a:r>
              <a:rPr lang="en-US" dirty="0"/>
              <a:t>Provide ways to help users navigate, find content, and determine where they are</a:t>
            </a:r>
          </a:p>
        </p:txBody>
      </p:sp>
    </p:spTree>
    <p:extLst>
      <p:ext uri="{BB962C8B-B14F-4D97-AF65-F5344CB8AC3E}">
        <p14:creationId xmlns:p14="http://schemas.microsoft.com/office/powerpoint/2010/main" val="38071226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outh stick voti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15" y="839790"/>
            <a:ext cx="3776133" cy="2171700"/>
          </a:xfrm>
          <a:prstGeom prst="rect">
            <a:avLst/>
          </a:prstGeom>
        </p:spPr>
      </p:pic>
      <p:pic>
        <p:nvPicPr>
          <p:cNvPr id="5" name="Picture 4" descr="braille refreshable displa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563" y="645058"/>
            <a:ext cx="5245100" cy="3019425"/>
          </a:xfrm>
          <a:prstGeom prst="rect">
            <a:avLst/>
          </a:prstGeom>
        </p:spPr>
      </p:pic>
      <p:pic>
        <p:nvPicPr>
          <p:cNvPr id="6" name="Picture 5" descr="keyboard for people who use mouse stick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038" y="3011489"/>
            <a:ext cx="6184900" cy="3114675"/>
          </a:xfrm>
          <a:prstGeom prst="rect">
            <a:avLst/>
          </a:prstGeom>
        </p:spPr>
      </p:pic>
      <p:pic>
        <p:nvPicPr>
          <p:cNvPr id="7" name="Picture 6" descr="(puff) mouse by integra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2" y="3249615"/>
            <a:ext cx="3822700" cy="2876551"/>
          </a:xfrm>
          <a:prstGeom prst="rect">
            <a:avLst/>
          </a:prstGeom>
        </p:spPr>
      </p:pic>
      <p:pic>
        <p:nvPicPr>
          <p:cNvPr id="8" name="Picture 7" descr="joystick.jpe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38040" y="1011237"/>
            <a:ext cx="2921001" cy="20002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DE1C80-96C4-5548-BC1B-6C9278354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Devices</a:t>
            </a:r>
          </a:p>
        </p:txBody>
      </p:sp>
    </p:spTree>
    <p:extLst>
      <p:ext uri="{BB962C8B-B14F-4D97-AF65-F5344CB8AC3E}">
        <p14:creationId xmlns:p14="http://schemas.microsoft.com/office/powerpoint/2010/main" val="36486811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369" y="1371600"/>
            <a:ext cx="11090031" cy="4754565"/>
          </a:xfrm>
        </p:spPr>
        <p:txBody>
          <a:bodyPr>
            <a:noAutofit/>
          </a:bodyPr>
          <a:lstStyle/>
          <a:p>
            <a:pPr marL="609585" indent="-609585">
              <a:spcBef>
                <a:spcPts val="1664"/>
              </a:spcBef>
              <a:buFont typeface="Arial"/>
              <a:buChar char="•"/>
            </a:pPr>
            <a:r>
              <a:rPr lang="en-US" dirty="0"/>
              <a:t>Economical and plain use of language</a:t>
            </a:r>
          </a:p>
          <a:p>
            <a:pPr marL="609585" indent="-609585">
              <a:spcBef>
                <a:spcPts val="1664"/>
              </a:spcBef>
              <a:buFont typeface="Arial"/>
              <a:buChar char="•"/>
            </a:pPr>
            <a:r>
              <a:rPr lang="en-US" dirty="0"/>
              <a:t>Text supplemented with illustrations, videos, and other formats where appropriate (i.e., use good Universal Design)</a:t>
            </a:r>
          </a:p>
          <a:p>
            <a:pPr marL="609585" indent="-609585">
              <a:spcBef>
                <a:spcPts val="1664"/>
              </a:spcBef>
              <a:buFont typeface="Arial"/>
              <a:buChar char="•"/>
            </a:pPr>
            <a:r>
              <a:rPr lang="en-US" dirty="0"/>
              <a:t>Navigation, information structure are discernable and consistent</a:t>
            </a:r>
          </a:p>
          <a:p>
            <a:pPr marL="609585" indent="-609585">
              <a:spcBef>
                <a:spcPts val="1664"/>
              </a:spcBef>
              <a:buFont typeface="Arial"/>
              <a:buChar char="•"/>
            </a:pPr>
            <a:r>
              <a:rPr lang="en-US" dirty="0"/>
              <a:t>Make pages operate in predictable ways</a:t>
            </a:r>
          </a:p>
          <a:p>
            <a:pPr marL="609585" indent="-609585">
              <a:spcBef>
                <a:spcPts val="1664"/>
              </a:spcBef>
              <a:buFont typeface="Arial"/>
              <a:buChar char="•"/>
            </a:pPr>
            <a:r>
              <a:rPr lang="en-US" dirty="0"/>
              <a:t>Help users avoid and correct mistakes</a:t>
            </a:r>
          </a:p>
        </p:txBody>
      </p:sp>
    </p:spTree>
    <p:extLst>
      <p:ext uri="{BB962C8B-B14F-4D97-AF65-F5344CB8AC3E}">
        <p14:creationId xmlns:p14="http://schemas.microsoft.com/office/powerpoint/2010/main" val="41820055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494" y="324127"/>
            <a:ext cx="11243733" cy="935791"/>
          </a:xfrm>
        </p:spPr>
        <p:txBody>
          <a:bodyPr/>
          <a:lstStyle/>
          <a:p>
            <a:r>
              <a:rPr lang="en-US" dirty="0"/>
              <a:t>Robust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0292" y="1259918"/>
            <a:ext cx="11372649" cy="4856005"/>
          </a:xfrm>
        </p:spPr>
        <p:txBody>
          <a:bodyPr>
            <a:noAutofit/>
          </a:bodyPr>
          <a:lstStyle/>
          <a:p>
            <a:pPr marL="609585" indent="-609585">
              <a:buFont typeface="Arial"/>
              <a:buChar char="•"/>
            </a:pPr>
            <a:r>
              <a:rPr lang="en-US" dirty="0"/>
              <a:t>Is your site functional across various technologies (smart phone, screen reader, laptop, </a:t>
            </a:r>
            <a:r>
              <a:rPr lang="en-US" dirty="0" err="1"/>
              <a:t>pensticks</a:t>
            </a:r>
            <a:r>
              <a:rPr lang="en-US" dirty="0"/>
              <a:t>, etc..)?</a:t>
            </a:r>
          </a:p>
          <a:p>
            <a:pPr marL="609585" indent="-609585">
              <a:buFont typeface="Arial"/>
              <a:buChar char="•"/>
            </a:pPr>
            <a:r>
              <a:rPr lang="en-US" dirty="0"/>
              <a:t>Syntax errors that don’t affect visual presentation may hamper assistive technology and accessibility tools</a:t>
            </a:r>
          </a:p>
          <a:p>
            <a:pPr marL="609585" indent="-609585">
              <a:buFont typeface="Arial"/>
              <a:buChar char="•"/>
            </a:pPr>
            <a:r>
              <a:rPr lang="en-US" dirty="0"/>
              <a:t>Adhering to W3C standards ensures future compatibility </a:t>
            </a:r>
          </a:p>
          <a:p>
            <a:pPr marL="609585" indent="-609585">
              <a:buFont typeface="Arial"/>
              <a:buChar char="•"/>
            </a:pPr>
            <a:r>
              <a:rPr lang="en-US" dirty="0"/>
              <a:t>Validate your code!!!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60787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Accessibility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844848"/>
            <a:ext cx="10972800" cy="4281317"/>
          </a:xfrm>
        </p:spPr>
        <p:txBody>
          <a:bodyPr>
            <a:normAutofit/>
          </a:bodyPr>
          <a:lstStyle/>
          <a:p>
            <a:pPr marL="609585" indent="-609585">
              <a:spcBef>
                <a:spcPts val="1760"/>
              </a:spcBef>
              <a:buFont typeface="Arial"/>
              <a:buChar char="•"/>
            </a:pPr>
            <a:r>
              <a:rPr lang="en-US" dirty="0"/>
              <a:t>Accessibility starts with proper HTML tags</a:t>
            </a:r>
          </a:p>
          <a:p>
            <a:pPr marL="609585" indent="-609585">
              <a:spcBef>
                <a:spcPts val="1760"/>
              </a:spcBef>
              <a:buFont typeface="Arial"/>
              <a:buChar char="•"/>
            </a:pPr>
            <a:r>
              <a:rPr lang="en-US" dirty="0"/>
              <a:t>Styling can actually make it HARDER for some people to access the information</a:t>
            </a:r>
          </a:p>
          <a:p>
            <a:pPr marL="609585" indent="-609585">
              <a:spcBef>
                <a:spcPts val="1760"/>
              </a:spcBef>
              <a:buFont typeface="Arial"/>
              <a:buChar char="•"/>
            </a:pPr>
            <a:r>
              <a:rPr lang="en-US" dirty="0"/>
              <a:t>Get into the early habit of utilizing accessibility tools</a:t>
            </a:r>
          </a:p>
          <a:p>
            <a:pPr marL="609585" indent="-609585">
              <a:spcBef>
                <a:spcPts val="1760"/>
              </a:spcBef>
              <a:buFont typeface="Arial"/>
              <a:buChar char="•"/>
            </a:pPr>
            <a:r>
              <a:rPr lang="en-US" dirty="0"/>
              <a:t>“Cool” new style should not be at the cost of accessibility</a:t>
            </a:r>
          </a:p>
        </p:txBody>
      </p:sp>
    </p:spTree>
    <p:extLst>
      <p:ext uri="{BB962C8B-B14F-4D97-AF65-F5344CB8AC3E}">
        <p14:creationId xmlns:p14="http://schemas.microsoft.com/office/powerpoint/2010/main" val="23384681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Selectors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spcBef>
                <a:spcPts val="2624"/>
              </a:spcBef>
              <a:buFont typeface="Arial"/>
              <a:buChar char="•"/>
            </a:pPr>
            <a:r>
              <a:rPr lang="en-US" dirty="0"/>
              <a:t>We have focused on </a:t>
            </a:r>
            <a:r>
              <a:rPr lang="en-US" b="0" i="1" dirty="0"/>
              <a:t>type</a:t>
            </a:r>
            <a:r>
              <a:rPr lang="en-US" dirty="0"/>
              <a:t> selectors but it is possible to style more specific elements</a:t>
            </a:r>
          </a:p>
        </p:txBody>
      </p:sp>
    </p:spTree>
    <p:extLst>
      <p:ext uri="{BB962C8B-B14F-4D97-AF65-F5344CB8AC3E}">
        <p14:creationId xmlns:p14="http://schemas.microsoft.com/office/powerpoint/2010/main" val="3277081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118" y="1778409"/>
            <a:ext cx="11243733" cy="4746872"/>
          </a:xfrm>
        </p:spPr>
        <p:txBody>
          <a:bodyPr>
            <a:normAutofit fontScale="92500"/>
          </a:bodyPr>
          <a:lstStyle/>
          <a:p>
            <a:pPr marL="609585" lvl="1" indent="-609585">
              <a:lnSpc>
                <a:spcPct val="120000"/>
              </a:lnSpc>
              <a:buFont typeface="Arial"/>
              <a:buChar char="•"/>
            </a:pPr>
            <a:r>
              <a:rPr lang="en-US" sz="4267" dirty="0"/>
              <a:t>As styling tags were phased out of html, styling was done with style attribute </a:t>
            </a:r>
          </a:p>
          <a:p>
            <a:pPr marL="609585" lvl="1" indent="-609585">
              <a:lnSpc>
                <a:spcPct val="120000"/>
              </a:lnSpc>
              <a:buFont typeface="Arial"/>
              <a:buChar char="•"/>
            </a:pPr>
            <a:endParaRPr lang="en-US" sz="4267" dirty="0">
              <a:solidFill>
                <a:srgbClr val="FF6600"/>
              </a:solidFill>
            </a:endParaRPr>
          </a:p>
          <a:p>
            <a:pPr marL="609585" lvl="1" indent="-609585">
              <a:lnSpc>
                <a:spcPct val="120000"/>
              </a:lnSpc>
              <a:buFont typeface="Arial"/>
              <a:buChar char="•"/>
            </a:pPr>
            <a:endParaRPr lang="en-US" sz="4267" dirty="0">
              <a:solidFill>
                <a:srgbClr val="FF6600"/>
              </a:solidFill>
            </a:endParaRPr>
          </a:p>
          <a:p>
            <a:pPr marL="609585" lvl="1" indent="-609585">
              <a:lnSpc>
                <a:spcPct val="120000"/>
              </a:lnSpc>
              <a:buFont typeface="Arial"/>
              <a:buChar char="•"/>
            </a:pPr>
            <a:endParaRPr lang="en-US" sz="4267" dirty="0">
              <a:solidFill>
                <a:srgbClr val="FF6600"/>
              </a:solidFill>
            </a:endParaRPr>
          </a:p>
          <a:p>
            <a:pPr marL="609585" lvl="1" indent="-609585">
              <a:lnSpc>
                <a:spcPct val="120000"/>
              </a:lnSpc>
              <a:buFont typeface="Arial"/>
              <a:buChar char="•"/>
            </a:pPr>
            <a:r>
              <a:rPr lang="en-US" sz="4267" dirty="0"/>
              <a:t>Violated separation of content/style</a:t>
            </a:r>
          </a:p>
        </p:txBody>
      </p:sp>
      <p:pic>
        <p:nvPicPr>
          <p:cNvPr id="4" name="Picture 3" descr="&lt;h1 style = &quot;color: blue&quot;&gt;Styled Heading&lt;/h1&gt;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12" y="3285600"/>
            <a:ext cx="11392439" cy="866245"/>
          </a:xfrm>
          <a:prstGeom prst="rect">
            <a:avLst/>
          </a:prstGeom>
        </p:spPr>
      </p:pic>
      <p:pic>
        <p:nvPicPr>
          <p:cNvPr id="5" name="Picture 4" descr="The result of using the style tag, the text is displayed in blue letters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956" y="4308720"/>
            <a:ext cx="5418667" cy="103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122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DOM Selectors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3119" y="995854"/>
            <a:ext cx="10445912" cy="4998333"/>
          </a:xfrm>
        </p:spPr>
        <p:txBody>
          <a:bodyPr>
            <a:noAutofit/>
          </a:bodyPr>
          <a:lstStyle/>
          <a:p>
            <a:pPr marL="609585" indent="-609585"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Descendant selector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en-US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nav</a:t>
            </a: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li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	</a:t>
            </a: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list-style-type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none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}</a:t>
            </a:r>
          </a:p>
          <a:p>
            <a:pPr marL="0" indent="0">
              <a:buNone/>
            </a:pPr>
            <a:endParaRPr lang="en-US" sz="1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09585" indent="-609585"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Child selector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en-US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nav</a:t>
            </a: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&gt; a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	</a:t>
            </a: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list-style-type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none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15228648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 Selectors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681" y="1376949"/>
            <a:ext cx="11243733" cy="54810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#</a:t>
            </a:r>
            <a:r>
              <a:rPr lang="en-US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mainLogo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	</a:t>
            </a: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border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5px solid #0006CC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 }</a:t>
            </a:r>
          </a:p>
          <a:p>
            <a:pPr marL="0" indent="0">
              <a:buNone/>
            </a:pPr>
            <a:endParaRPr lang="en-US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09585" indent="-609585"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Identifies a single element in the DOM.</a:t>
            </a:r>
          </a:p>
          <a:p>
            <a:pPr marL="609585" indent="-609585"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Historically used for &lt;div id = “header”&gt;, &lt;div id=“footer”&gt;, etc.</a:t>
            </a:r>
          </a:p>
          <a:p>
            <a:pPr marL="609585" indent="-609585"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There is a small movement to move the use of id </a:t>
            </a:r>
            <a:r>
              <a:rPr lang="en-US" b="1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out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of CSS</a:t>
            </a: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0718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Selector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133" y="1285065"/>
            <a:ext cx="11243733" cy="50981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.thumb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	</a:t>
            </a: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border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1px solid #0006CC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	width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200px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;}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Identifies element(s) in the DOM that are part of a common group.</a:t>
            </a:r>
          </a:p>
          <a:p>
            <a:r>
              <a:rPr lang="en-US" dirty="0"/>
              <a:t>Think of thumbnail images, all of the links that are in the navigation, your social media images, etc….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302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vs. 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134" y="1751384"/>
            <a:ext cx="11243733" cy="4746872"/>
          </a:xfrm>
        </p:spPr>
        <p:txBody>
          <a:bodyPr/>
          <a:lstStyle/>
          <a:p>
            <a:pPr marL="609585" indent="-609585">
              <a:buFont typeface="Arial"/>
              <a:buChar char="•"/>
            </a:pPr>
            <a:r>
              <a:rPr lang="en-US" dirty="0"/>
              <a:t>Syntax is “.” and “#”</a:t>
            </a:r>
          </a:p>
          <a:p>
            <a:pPr marL="609585" indent="-609585">
              <a:buFont typeface="Arial"/>
              <a:buChar char="•"/>
            </a:pPr>
            <a:r>
              <a:rPr lang="en-US" dirty="0"/>
              <a:t>classes can be used multiple times</a:t>
            </a:r>
          </a:p>
          <a:p>
            <a:pPr marL="609585" indent="-609585">
              <a:buFont typeface="Arial"/>
              <a:buChar char="•"/>
            </a:pPr>
            <a:r>
              <a:rPr lang="en-US" dirty="0"/>
              <a:t>id should be unique </a:t>
            </a:r>
            <a:endParaRPr lang="en-US" sz="3200" dirty="0"/>
          </a:p>
          <a:p>
            <a:pPr marL="609585" indent="-609585">
              <a:buFont typeface="Arial"/>
              <a:buChar char="•"/>
            </a:pPr>
            <a:r>
              <a:rPr lang="en-US" dirty="0"/>
              <a:t>ids take precedence over classes in styling (see more later)</a:t>
            </a:r>
          </a:p>
        </p:txBody>
      </p:sp>
    </p:spTree>
    <p:extLst>
      <p:ext uri="{BB962C8B-B14F-4D97-AF65-F5344CB8AC3E}">
        <p14:creationId xmlns:p14="http://schemas.microsoft.com/office/powerpoint/2010/main" val="24991154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the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09585" indent="-609585">
              <a:spcBef>
                <a:spcPts val="2624"/>
              </a:spcBef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p.main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>
                <a:sym typeface="Wingdings"/>
              </a:rPr>
              <a:t> paragraphs using main class</a:t>
            </a:r>
          </a:p>
          <a:p>
            <a:pPr marL="609585" indent="-609585">
              <a:spcBef>
                <a:spcPts val="2624"/>
              </a:spcBef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header </a:t>
            </a:r>
            <a:r>
              <a:rPr lang="en-US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img.thumbail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>
                <a:sym typeface="Wingdings"/>
              </a:rPr>
              <a:t> paragraphs inside header that have class=“thumbnail” attribute.</a:t>
            </a:r>
          </a:p>
          <a:p>
            <a:pPr marL="609585" indent="-609585">
              <a:spcBef>
                <a:spcPts val="2624"/>
              </a:spcBef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p, h1, #history, .special, 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rules to apply to all of them</a:t>
            </a:r>
            <a:endParaRPr lang="en-US" dirty="0">
              <a:sym typeface="Wingdings"/>
            </a:endParaRPr>
          </a:p>
          <a:p>
            <a:pPr>
              <a:spcBef>
                <a:spcPts val="2624"/>
              </a:spcBef>
            </a:pPr>
            <a:endParaRPr lang="en-US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1841230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Pseudo-Classes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609585" indent="-609585">
              <a:spcBef>
                <a:spcPts val="2624"/>
              </a:spcBef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Elements that are dynamically populated or dependent on tree structure</a:t>
            </a:r>
          </a:p>
          <a:p>
            <a:pPr marL="1066785" lvl="1" indent="-609585">
              <a:spcBef>
                <a:spcPts val="2624"/>
              </a:spcBef>
              <a:buFont typeface="Arial"/>
              <a:buChar char="•"/>
            </a:pPr>
            <a:r>
              <a:rPr lang="en-US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focus, hover, first-of-type, last-child</a:t>
            </a:r>
            <a:br>
              <a:rPr lang="en-US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sz="3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	.</a:t>
            </a:r>
            <a:r>
              <a:rPr lang="en-US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a:hover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		</a:t>
            </a: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border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2px solid #0006CC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	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}</a:t>
            </a:r>
          </a:p>
          <a:p>
            <a:pPr marL="0" indent="0">
              <a:buNone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09585" indent="-609585">
              <a:spcBef>
                <a:spcPts val="2624"/>
              </a:spcBef>
              <a:buFont typeface="Arial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 indent="0">
              <a:buNone/>
            </a:pPr>
            <a:endParaRPr lang="en-US" sz="3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9965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Attribute Selectors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134" y="1751384"/>
            <a:ext cx="11243733" cy="4746872"/>
          </a:xfrm>
        </p:spPr>
        <p:txBody>
          <a:bodyPr/>
          <a:lstStyle/>
          <a:p>
            <a:pPr marL="609585" indent="-609585">
              <a:buFont typeface="Arial"/>
              <a:buChar char="•"/>
            </a:pPr>
            <a:r>
              <a:rPr lang="en-US" dirty="0"/>
              <a:t>Universal</a:t>
            </a:r>
          </a:p>
          <a:p>
            <a:pPr lvl="1"/>
            <a:r>
              <a:rPr lang="en-US" dirty="0"/>
              <a:t>* applies styling to every element on the page</a:t>
            </a:r>
          </a:p>
          <a:p>
            <a:pPr lvl="1"/>
            <a:r>
              <a:rPr lang="en-US" dirty="0" err="1"/>
              <a:t>Ackk</a:t>
            </a:r>
            <a:r>
              <a:rPr lang="en-US" dirty="0"/>
              <a:t>!!  Try this!</a:t>
            </a:r>
          </a:p>
          <a:p>
            <a:pPr marL="609585" indent="-609585">
              <a:buFont typeface="Arial"/>
              <a:buChar char="•"/>
            </a:pPr>
            <a:r>
              <a:rPr lang="en-US" dirty="0"/>
              <a:t>Attribute Selectors</a:t>
            </a:r>
          </a:p>
          <a:p>
            <a:pPr lvl="1"/>
            <a:r>
              <a:rPr lang="en-US" dirty="0"/>
              <a:t>a[</a:t>
            </a:r>
            <a:r>
              <a:rPr lang="en-US" dirty="0" err="1"/>
              <a:t>href</a:t>
            </a:r>
            <a:r>
              <a:rPr lang="en-US" dirty="0"/>
              <a:t>=‘</a:t>
            </a:r>
            <a:r>
              <a:rPr lang="en-US" dirty="0" err="1"/>
              <a:t>info.html</a:t>
            </a:r>
            <a:r>
              <a:rPr lang="en-US" dirty="0"/>
              <a:t>’] </a:t>
            </a:r>
          </a:p>
          <a:p>
            <a:pPr marL="609585" indent="-609585">
              <a:buFont typeface="Arial"/>
              <a:buChar char="•"/>
            </a:pPr>
            <a:r>
              <a:rPr lang="en-US" dirty="0" err="1"/>
              <a:t>PseudoClasses</a:t>
            </a:r>
            <a:endParaRPr lang="en-US" dirty="0"/>
          </a:p>
          <a:p>
            <a:pPr marL="609585" indent="-609585">
              <a:buFont typeface="Arial"/>
              <a:buChar char="•"/>
            </a:pPr>
            <a:r>
              <a:rPr lang="en-US" dirty="0"/>
              <a:t>Pseudo Elements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2219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selectors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609585" indent="-609585">
              <a:buFont typeface="Arial"/>
              <a:buChar char="•"/>
            </a:pPr>
            <a:r>
              <a:rPr lang="en-US" dirty="0"/>
              <a:t>You can search for elements that have specials attributes by using operators:</a:t>
            </a:r>
            <a:br>
              <a:rPr lang="en-US" dirty="0"/>
            </a:br>
            <a:endParaRPr lang="en-US" dirty="0"/>
          </a:p>
          <a:p>
            <a:pPr marL="1142971" lvl="2" indent="0">
              <a:buClr>
                <a:schemeClr val="bg1"/>
              </a:buClr>
              <a:buNone/>
            </a:pPr>
            <a:r>
              <a:rPr lang="en-US" sz="3200" dirty="0">
                <a:solidFill>
                  <a:srgbClr val="C00000"/>
                </a:solidFill>
              </a:rPr>
              <a:t>^</a:t>
            </a:r>
            <a:r>
              <a:rPr lang="en-US" sz="3200" dirty="0"/>
              <a:t>  : match the beginning exactly</a:t>
            </a:r>
          </a:p>
          <a:p>
            <a:pPr marL="1828754" lvl="3" indent="0">
              <a:buClr>
                <a:schemeClr val="bg1"/>
              </a:buClr>
              <a:buNone/>
            </a:pPr>
            <a:r>
              <a:rPr lang="en-US" sz="3200" dirty="0">
                <a:solidFill>
                  <a:srgbClr val="C00000"/>
                </a:solidFill>
              </a:rPr>
              <a:t>a [</a:t>
            </a:r>
            <a:r>
              <a:rPr lang="en-US" sz="3200" dirty="0" err="1">
                <a:solidFill>
                  <a:srgbClr val="C00000"/>
                </a:solidFill>
              </a:rPr>
              <a:t>href</a:t>
            </a:r>
            <a:r>
              <a:rPr lang="en-US" sz="3200" dirty="0">
                <a:solidFill>
                  <a:srgbClr val="C00000"/>
                </a:solidFill>
              </a:rPr>
              <a:t>^=‘http://</a:t>
            </a:r>
            <a:r>
              <a:rPr lang="en-US" sz="3200" dirty="0" err="1">
                <a:solidFill>
                  <a:srgbClr val="C00000"/>
                </a:solidFill>
              </a:rPr>
              <a:t>umich</a:t>
            </a:r>
            <a:r>
              <a:rPr lang="en-US" sz="3200" dirty="0">
                <a:solidFill>
                  <a:srgbClr val="C00000"/>
                </a:solidFill>
              </a:rPr>
              <a:t>’]</a:t>
            </a:r>
            <a:br>
              <a:rPr lang="en-US" sz="3200" dirty="0">
                <a:solidFill>
                  <a:srgbClr val="C00000"/>
                </a:solidFill>
              </a:rPr>
            </a:br>
            <a:endParaRPr lang="en-US" sz="3200" dirty="0">
              <a:solidFill>
                <a:srgbClr val="C00000"/>
              </a:solidFill>
            </a:endParaRPr>
          </a:p>
          <a:p>
            <a:pPr marL="1142971" lvl="2" indent="0">
              <a:buClr>
                <a:schemeClr val="bg1"/>
              </a:buClr>
              <a:buNone/>
            </a:pPr>
            <a:r>
              <a:rPr lang="en-US" sz="3200" dirty="0">
                <a:solidFill>
                  <a:srgbClr val="C00000"/>
                </a:solidFill>
              </a:rPr>
              <a:t>$</a:t>
            </a:r>
            <a:r>
              <a:rPr lang="en-US" sz="3200" dirty="0"/>
              <a:t> : match the end exactly</a:t>
            </a:r>
          </a:p>
          <a:p>
            <a:pPr marL="1828754" lvl="3" indent="0">
              <a:buClr>
                <a:schemeClr val="bg1"/>
              </a:buClr>
              <a:buNone/>
            </a:pPr>
            <a:r>
              <a:rPr lang="en-US" sz="3200" dirty="0" err="1">
                <a:solidFill>
                  <a:srgbClr val="C00000"/>
                </a:solidFill>
              </a:rPr>
              <a:t>img</a:t>
            </a:r>
            <a:r>
              <a:rPr lang="en-US" sz="3200" dirty="0">
                <a:solidFill>
                  <a:srgbClr val="C00000"/>
                </a:solidFill>
              </a:rPr>
              <a:t>[</a:t>
            </a:r>
            <a:r>
              <a:rPr lang="en-US" sz="3200" dirty="0" err="1">
                <a:solidFill>
                  <a:srgbClr val="C00000"/>
                </a:solidFill>
              </a:rPr>
              <a:t>src</a:t>
            </a:r>
            <a:r>
              <a:rPr lang="en-US" sz="3200" dirty="0">
                <a:solidFill>
                  <a:srgbClr val="C00000"/>
                </a:solidFill>
              </a:rPr>
              <a:t>$ = ‘.</a:t>
            </a:r>
            <a:r>
              <a:rPr lang="en-US" sz="3200" dirty="0" err="1">
                <a:solidFill>
                  <a:srgbClr val="C00000"/>
                </a:solidFill>
              </a:rPr>
              <a:t>png</a:t>
            </a:r>
            <a:r>
              <a:rPr lang="en-US" sz="3200" dirty="0">
                <a:solidFill>
                  <a:srgbClr val="C00000"/>
                </a:solidFill>
              </a:rPr>
              <a:t>’] </a:t>
            </a:r>
            <a:r>
              <a:rPr lang="en-US" sz="3200" dirty="0">
                <a:sym typeface="Wingdings"/>
              </a:rPr>
              <a:t> apply to .</a:t>
            </a:r>
            <a:r>
              <a:rPr lang="en-US" sz="3200" dirty="0" err="1">
                <a:sym typeface="Wingdings"/>
              </a:rPr>
              <a:t>png</a:t>
            </a:r>
            <a:r>
              <a:rPr lang="en-US" sz="3200" dirty="0">
                <a:sym typeface="Wingdings"/>
              </a:rPr>
              <a:t> images</a:t>
            </a:r>
            <a:br>
              <a:rPr lang="en-US" sz="3200" dirty="0">
                <a:sym typeface="Wingdings"/>
              </a:rPr>
            </a:br>
            <a:endParaRPr lang="en-US" sz="3200" dirty="0">
              <a:sym typeface="Wingdings"/>
            </a:endParaRPr>
          </a:p>
          <a:p>
            <a:pPr marL="1142971" lvl="2" indent="0">
              <a:buClr>
                <a:schemeClr val="bg1"/>
              </a:buClr>
              <a:buNone/>
            </a:pPr>
            <a:r>
              <a:rPr lang="en-US" sz="3200" dirty="0">
                <a:solidFill>
                  <a:srgbClr val="C00000"/>
                </a:solidFill>
                <a:sym typeface="Wingdings"/>
              </a:rPr>
              <a:t>*</a:t>
            </a:r>
            <a:r>
              <a:rPr lang="en-US" sz="3200" dirty="0">
                <a:sym typeface="Wingdings"/>
              </a:rPr>
              <a:t> : wildcard</a:t>
            </a:r>
          </a:p>
          <a:p>
            <a:pPr marL="1828754" lvl="3" indent="0">
              <a:buClr>
                <a:schemeClr val="bg1"/>
              </a:buClr>
              <a:buNone/>
            </a:pPr>
            <a:r>
              <a:rPr lang="en-US" sz="3200" dirty="0">
                <a:solidFill>
                  <a:srgbClr val="C00000"/>
                </a:solidFill>
              </a:rPr>
              <a:t>a [</a:t>
            </a:r>
            <a:r>
              <a:rPr lang="en-US" sz="3200" dirty="0" err="1">
                <a:solidFill>
                  <a:srgbClr val="C00000"/>
                </a:solidFill>
              </a:rPr>
              <a:t>href</a:t>
            </a:r>
            <a:r>
              <a:rPr lang="en-US" sz="3200" dirty="0">
                <a:solidFill>
                  <a:srgbClr val="C00000"/>
                </a:solidFill>
              </a:rPr>
              <a:t>*=‘</a:t>
            </a:r>
            <a:r>
              <a:rPr lang="en-US" sz="3200" dirty="0" err="1">
                <a:solidFill>
                  <a:srgbClr val="C00000"/>
                </a:solidFill>
              </a:rPr>
              <a:t>umich</a:t>
            </a:r>
            <a:r>
              <a:rPr lang="en-US" sz="3200" dirty="0">
                <a:solidFill>
                  <a:srgbClr val="C00000"/>
                </a:solidFill>
              </a:rPr>
              <a:t>’]</a:t>
            </a:r>
          </a:p>
          <a:p>
            <a:pPr marL="0" indent="0">
              <a:buNone/>
            </a:pPr>
            <a:endParaRPr lang="en-US" dirty="0"/>
          </a:p>
          <a:p>
            <a:pPr marL="1600160" lvl="1" indent="-609585">
              <a:buFont typeface="Arial"/>
              <a:buChar char="•"/>
            </a:pPr>
            <a:endParaRPr lang="en-US" dirty="0"/>
          </a:p>
          <a:p>
            <a:pPr marL="1600160" lvl="1" indent="-609585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35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Pseudo-Classes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8508"/>
            <a:ext cx="11260667" cy="5363633"/>
          </a:xfrm>
        </p:spPr>
        <p:txBody>
          <a:bodyPr>
            <a:noAutofit/>
          </a:bodyPr>
          <a:lstStyle/>
          <a:p>
            <a:pPr marL="609585" indent="-609585"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Structural: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:nth-child, empty, only-of-type, last-of-type</a:t>
            </a:r>
            <a:endParaRPr lang="en-US" sz="3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09585" indent="-609585"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Link </a:t>
            </a:r>
            <a:endParaRPr lang="en-US" sz="3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:link, :visited</a:t>
            </a:r>
          </a:p>
          <a:p>
            <a:pPr marL="609585" indent="-609585"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 Action</a:t>
            </a:r>
          </a:p>
          <a:p>
            <a:pPr marL="990575" lvl="1" indent="0">
              <a:buClr>
                <a:schemeClr val="bg1"/>
              </a:buClr>
              <a:buNone/>
            </a:pPr>
            <a:r>
              <a:rPr lang="en-US" sz="360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:hover, :active, :focus</a:t>
            </a:r>
          </a:p>
          <a:p>
            <a:pPr marL="609585" indent="-609585"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Forms (interfaces)</a:t>
            </a:r>
          </a:p>
          <a:p>
            <a:pPr marL="990575" lvl="1" indent="0">
              <a:buClr>
                <a:schemeClr val="bg1"/>
              </a:buClr>
              <a:buNone/>
            </a:pPr>
            <a:r>
              <a:rPr lang="en-US" sz="360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:enabled, :checked, :disabled</a:t>
            </a:r>
          </a:p>
          <a:p>
            <a:pPr marL="533375" indent="0">
              <a:buClr>
                <a:schemeClr val="bg1"/>
              </a:buClr>
              <a:buNone/>
            </a:pPr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https://www.w3schools.com/css/css_pseudo_classes.asp</a:t>
            </a:r>
            <a:endParaRPr lang="en-US" sz="2800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1600160" lvl="1" indent="-609585">
              <a:buClr>
                <a:schemeClr val="bg1"/>
              </a:buClr>
              <a:buFont typeface="Arial"/>
              <a:buChar char="•"/>
            </a:pPr>
            <a:r>
              <a:rPr lang="en-US" sz="3600" dirty="0">
                <a:solidFill>
                  <a:srgbClr val="FF66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40165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Pseudo-Elements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dirty="0"/>
              <a:t>These elements aren’t part of the DOM</a:t>
            </a:r>
          </a:p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dirty="0"/>
              <a:t>Can be used to style specific (unique) parts of the page</a:t>
            </a:r>
          </a:p>
          <a:p>
            <a:endParaRPr lang="en-US" dirty="0"/>
          </a:p>
          <a:p>
            <a:pPr marL="1600160" lvl="1" indent="-609585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678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Cascading Style Sheet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9550"/>
            <a:ext cx="10972800" cy="1116065"/>
          </a:xfrm>
        </p:spPr>
        <p:txBody>
          <a:bodyPr>
            <a:normAutofit/>
          </a:bodyPr>
          <a:lstStyle/>
          <a:p>
            <a:pPr marL="609585" indent="-609585">
              <a:buFont typeface="Arial"/>
              <a:buChar char="•"/>
            </a:pPr>
            <a:r>
              <a:rPr lang="en-US" sz="3733" dirty="0"/>
              <a:t>CSS defined generic rules that can apply to multiple elements</a:t>
            </a:r>
          </a:p>
        </p:txBody>
      </p:sp>
      <p:pic>
        <p:nvPicPr>
          <p:cNvPr id="6" name="Picture 5" descr="The words &quot;Styled Heading&quot; in blue font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71" y="5341652"/>
            <a:ext cx="5418667" cy="103293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5E2593C-7198-4C45-A948-704377DCF13E}"/>
              </a:ext>
            </a:extLst>
          </p:cNvPr>
          <p:cNvSpPr txBox="1">
            <a:spLocks/>
          </p:cNvSpPr>
          <p:nvPr/>
        </p:nvSpPr>
        <p:spPr>
          <a:xfrm>
            <a:off x="6242538" y="2989385"/>
            <a:ext cx="4747847" cy="208849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h1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color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blue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173FE1B-542F-6D4B-BB73-C15DD167EC5A}"/>
              </a:ext>
            </a:extLst>
          </p:cNvPr>
          <p:cNvSpPr txBox="1">
            <a:spLocks/>
          </p:cNvSpPr>
          <p:nvPr/>
        </p:nvSpPr>
        <p:spPr>
          <a:xfrm>
            <a:off x="609601" y="2989385"/>
            <a:ext cx="5167654" cy="208849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selector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property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value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</a:t>
            </a:r>
          </a:p>
          <a:p>
            <a:pPr marL="609585" indent="-609585">
              <a:buFont typeface="Arial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968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Pseudo-Elements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134" y="1905020"/>
            <a:ext cx="11243733" cy="4746872"/>
          </a:xfrm>
        </p:spPr>
        <p:txBody>
          <a:bodyPr>
            <a:normAutofit/>
          </a:bodyPr>
          <a:lstStyle/>
          <a:p>
            <a:pPr marL="609585" indent="-609585">
              <a:buFont typeface="Arial"/>
              <a:buChar char="•"/>
            </a:pPr>
            <a:r>
              <a:rPr lang="en-US" dirty="0"/>
              <a:t>Textual</a:t>
            </a:r>
          </a:p>
          <a:p>
            <a:pPr marL="1600160" lvl="1" indent="-609585">
              <a:buClr>
                <a:schemeClr val="bg1"/>
              </a:buClr>
              <a:buFont typeface="Arial"/>
              <a:buChar char="•"/>
            </a:pPr>
            <a:r>
              <a:rPr lang="en-US" sz="3600" dirty="0">
                <a:solidFill>
                  <a:srgbClr val="FF6600"/>
                </a:solidFill>
              </a:rPr>
              <a:t>:first-letter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FF6600"/>
                </a:solidFill>
              </a:rPr>
              <a:t> :first-line</a:t>
            </a:r>
          </a:p>
          <a:p>
            <a:pPr marL="609585" indent="-609585">
              <a:buFont typeface="Arial"/>
              <a:buChar char="•"/>
            </a:pPr>
            <a:r>
              <a:rPr lang="en-US" dirty="0"/>
              <a:t>Positional/Generated**</a:t>
            </a:r>
          </a:p>
          <a:p>
            <a:pPr marL="1600160" lvl="1" indent="-609585">
              <a:buClr>
                <a:schemeClr val="bg1"/>
              </a:buClr>
              <a:buFont typeface="Arial"/>
              <a:buChar char="•"/>
            </a:pPr>
            <a:r>
              <a:rPr lang="en-US" sz="3600" dirty="0">
                <a:solidFill>
                  <a:srgbClr val="FF6600"/>
                </a:solidFill>
              </a:rPr>
              <a:t>:before</a:t>
            </a:r>
            <a:r>
              <a:rPr lang="en-US" sz="3600" dirty="0">
                <a:solidFill>
                  <a:srgbClr val="FFFFFF"/>
                </a:solidFill>
              </a:rPr>
              <a:t>,</a:t>
            </a:r>
            <a:r>
              <a:rPr lang="en-US" sz="3600" dirty="0">
                <a:solidFill>
                  <a:srgbClr val="FF6600"/>
                </a:solidFill>
              </a:rPr>
              <a:t> :after</a:t>
            </a:r>
          </a:p>
          <a:p>
            <a:pPr marL="609585" indent="-609585">
              <a:buFont typeface="Arial"/>
              <a:buChar char="•"/>
            </a:pPr>
            <a:r>
              <a:rPr lang="en-US" dirty="0"/>
              <a:t>Fragments</a:t>
            </a:r>
          </a:p>
          <a:p>
            <a:pPr marL="1600160" lvl="1" indent="-609585">
              <a:buClr>
                <a:schemeClr val="bg1"/>
              </a:buClr>
              <a:buFont typeface="Arial"/>
              <a:buChar char="•"/>
            </a:pPr>
            <a:r>
              <a:rPr lang="en-US" sz="3600" dirty="0">
                <a:solidFill>
                  <a:srgbClr val="FF6600"/>
                </a:solidFill>
              </a:rPr>
              <a:t>::selection</a:t>
            </a:r>
          </a:p>
          <a:p>
            <a:pPr marL="533375" indent="0">
              <a:buClr>
                <a:schemeClr val="bg1"/>
              </a:buClr>
              <a:buNone/>
            </a:pPr>
            <a:r>
              <a:rPr lang="en-US" sz="3000" dirty="0"/>
              <a:t>**Reference this slide for the JS video homework.</a:t>
            </a:r>
          </a:p>
        </p:txBody>
      </p:sp>
    </p:spTree>
    <p:extLst>
      <p:ext uri="{BB962C8B-B14F-4D97-AF65-F5344CB8AC3E}">
        <p14:creationId xmlns:p14="http://schemas.microsoft.com/office/powerpoint/2010/main" val="38101785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667" y="1376959"/>
            <a:ext cx="11399232" cy="5034223"/>
          </a:xfrm>
        </p:spPr>
        <p:txBody>
          <a:bodyPr>
            <a:noAutofit/>
          </a:bodyPr>
          <a:lstStyle/>
          <a:p>
            <a:pPr marL="761981" indent="-761981">
              <a:lnSpc>
                <a:spcPct val="140000"/>
              </a:lnSpc>
              <a:buFont typeface="Arial"/>
              <a:buChar char="•"/>
            </a:pPr>
            <a:r>
              <a:rPr lang="en-US" sz="3733" dirty="0"/>
              <a:t>Some links are blue, some are purple, etc.  Why???</a:t>
            </a:r>
          </a:p>
          <a:p>
            <a:pPr lvl="1">
              <a:lnSpc>
                <a:spcPct val="140000"/>
              </a:lnSpc>
            </a:pPr>
            <a:r>
              <a:rPr lang="en-US" sz="3200" dirty="0" err="1"/>
              <a:t>a:link</a:t>
            </a:r>
            <a:r>
              <a:rPr lang="en-US" sz="3200" dirty="0"/>
              <a:t>: a normal, unvisited link</a:t>
            </a:r>
          </a:p>
          <a:p>
            <a:pPr lvl="1">
              <a:lnSpc>
                <a:spcPct val="140000"/>
              </a:lnSpc>
            </a:pPr>
            <a:r>
              <a:rPr lang="en-US" sz="3200" dirty="0" err="1"/>
              <a:t>a:visited</a:t>
            </a:r>
            <a:r>
              <a:rPr lang="en-US" sz="3200" dirty="0"/>
              <a:t>:  has been visited</a:t>
            </a:r>
          </a:p>
          <a:p>
            <a:pPr lvl="1">
              <a:lnSpc>
                <a:spcPct val="140000"/>
              </a:lnSpc>
            </a:pPr>
            <a:r>
              <a:rPr lang="en-US" sz="3200" dirty="0" err="1"/>
              <a:t>a:hover</a:t>
            </a:r>
            <a:r>
              <a:rPr lang="en-US" sz="3200" dirty="0"/>
              <a:t>:  activated by  mouse (touchscreens….?)</a:t>
            </a:r>
          </a:p>
          <a:p>
            <a:pPr lvl="1">
              <a:lnSpc>
                <a:spcPct val="140000"/>
              </a:lnSpc>
            </a:pPr>
            <a:r>
              <a:rPr lang="en-US" sz="3200" dirty="0" err="1"/>
              <a:t>a:focus</a:t>
            </a:r>
            <a:r>
              <a:rPr lang="en-US" sz="3200" dirty="0"/>
              <a:t>:  activated with the keyboard</a:t>
            </a:r>
          </a:p>
          <a:p>
            <a:pPr lvl="1">
              <a:lnSpc>
                <a:spcPct val="140000"/>
              </a:lnSpc>
            </a:pPr>
            <a:r>
              <a:rPr lang="en-US" sz="3200" dirty="0" err="1"/>
              <a:t>a:active</a:t>
            </a:r>
            <a:r>
              <a:rPr lang="en-US" sz="3200" dirty="0"/>
              <a:t>: is being clicked</a:t>
            </a:r>
          </a:p>
        </p:txBody>
      </p:sp>
    </p:spTree>
    <p:extLst>
      <p:ext uri="{BB962C8B-B14F-4D97-AF65-F5344CB8AC3E}">
        <p14:creationId xmlns:p14="http://schemas.microsoft.com/office/powerpoint/2010/main" val="187943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9585" indent="-609585">
              <a:buFont typeface="Arial"/>
              <a:buChar char="•"/>
            </a:pPr>
            <a:r>
              <a:rPr lang="en-US" dirty="0"/>
              <a:t>Examples:</a:t>
            </a:r>
          </a:p>
          <a:p>
            <a:pPr marL="1600160" lvl="1" indent="-609585">
              <a:buFont typeface="Arial"/>
              <a:buChar char="•"/>
            </a:pPr>
            <a:r>
              <a:rPr lang="en-US" sz="4267" dirty="0">
                <a:hlinkClick r:id="rId2"/>
              </a:rPr>
              <a:t>AdvancedSelectors.html</a:t>
            </a:r>
            <a:r>
              <a:rPr lang="en-US" sz="4267" dirty="0"/>
              <a:t> </a:t>
            </a:r>
          </a:p>
          <a:p>
            <a:pPr marL="1600160" lvl="1" indent="-609585">
              <a:buFont typeface="Arial"/>
              <a:buChar char="•"/>
            </a:pPr>
            <a:r>
              <a:rPr lang="en-US" sz="4267" dirty="0">
                <a:hlinkClick r:id="rId3"/>
              </a:rPr>
              <a:t>AdvancedSelectors2.html</a:t>
            </a:r>
            <a:endParaRPr lang="en-US" sz="4267" dirty="0"/>
          </a:p>
        </p:txBody>
      </p:sp>
    </p:spTree>
    <p:extLst>
      <p:ext uri="{BB962C8B-B14F-4D97-AF65-F5344CB8AC3E}">
        <p14:creationId xmlns:p14="http://schemas.microsoft.com/office/powerpoint/2010/main" val="5117146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6B159-4DB6-8C4E-8A20-FDF45CBC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Specificity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E7EF2-854A-BC48-A501-57681F000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954" y="995855"/>
            <a:ext cx="10843846" cy="5352191"/>
          </a:xfrm>
        </p:spPr>
        <p:txBody>
          <a:bodyPr>
            <a:normAutofit/>
          </a:bodyPr>
          <a:lstStyle/>
          <a:p>
            <a:pPr marL="609585" indent="-609585"/>
            <a:r>
              <a:rPr lang="en-US" b="0" dirty="0"/>
              <a:t>Each rule has a weight made up of four digits. 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/>
              <a:t>+1 for or each element and pseudo-element 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/>
              <a:t>+10 for each attribute, class or pseudo-class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/>
              <a:t>+100 for each id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/>
              <a:t>+1000 if the style attribute is used</a:t>
            </a:r>
          </a:p>
        </p:txBody>
      </p:sp>
    </p:spTree>
    <p:extLst>
      <p:ext uri="{BB962C8B-B14F-4D97-AF65-F5344CB8AC3E}">
        <p14:creationId xmlns:p14="http://schemas.microsoft.com/office/powerpoint/2010/main" val="42801588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410EB-FD2C-5646-B1CA-9EF352CE9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6196"/>
            <a:ext cx="10515600" cy="749997"/>
          </a:xfrm>
        </p:spPr>
        <p:txBody>
          <a:bodyPr>
            <a:normAutofit/>
          </a:bodyPr>
          <a:lstStyle/>
          <a:p>
            <a:r>
              <a:rPr lang="en-US" dirty="0"/>
              <a:t>Specificity example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3952A-3D4C-AB42-B4DF-D3A910AA8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938" y="2124682"/>
            <a:ext cx="10515600" cy="4733318"/>
          </a:xfrm>
        </p:spPr>
        <p:txBody>
          <a:bodyPr>
            <a:no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b="0" dirty="0"/>
              <a:t>li { }</a:t>
            </a:r>
          </a:p>
          <a:p>
            <a:pPr marL="742950" indent="-742950">
              <a:buFont typeface="+mj-lt"/>
              <a:buAutoNum type="alphaUcPeriod"/>
            </a:pPr>
            <a:r>
              <a:rPr lang="en-US" dirty="0"/>
              <a:t>&lt;li style="color:#FFFF00"&gt;Pizza&lt;/li&gt;</a:t>
            </a:r>
          </a:p>
          <a:p>
            <a:pPr marL="742950" indent="-742950">
              <a:buFont typeface="+mj-lt"/>
              <a:buAutoNum type="alphaUcPeriod"/>
            </a:pPr>
            <a:r>
              <a:rPr lang="en-US" dirty="0" err="1"/>
              <a:t>nav</a:t>
            </a:r>
            <a:r>
              <a:rPr lang="en-US" dirty="0"/>
              <a:t> </a:t>
            </a:r>
            <a:r>
              <a:rPr lang="en-US" dirty="0" err="1"/>
              <a:t>ul.intro</a:t>
            </a:r>
            <a:r>
              <a:rPr lang="en-US" dirty="0"/>
              <a:t> li{}</a:t>
            </a:r>
            <a:endParaRPr lang="en-US" b="0" dirty="0"/>
          </a:p>
          <a:p>
            <a:pPr marL="742950" indent="-742950">
              <a:buFont typeface="+mj-lt"/>
              <a:buAutoNum type="alphaUcPeriod"/>
            </a:pPr>
            <a:r>
              <a:rPr lang="en-US" b="0" dirty="0"/>
              <a:t>#content li { }</a:t>
            </a:r>
          </a:p>
          <a:p>
            <a:pPr marL="609585" indent="-609585"/>
            <a:endParaRPr lang="en-US" dirty="0"/>
          </a:p>
          <a:p>
            <a:pPr marL="609585" indent="-609585"/>
            <a:r>
              <a:rPr lang="en-US" sz="2800" dirty="0">
                <a:hlinkClick r:id="rId2"/>
              </a:rPr>
              <a:t>https://www.w3schools.com/css/css_specificity.asp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052346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Cascading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032" y="1301262"/>
            <a:ext cx="11295836" cy="4396153"/>
          </a:xfrm>
        </p:spPr>
        <p:txBody>
          <a:bodyPr>
            <a:normAutofit/>
          </a:bodyPr>
          <a:lstStyle/>
          <a:p>
            <a:pPr marL="609585" indent="-609585">
              <a:buFont typeface="Arial"/>
              <a:buChar char="•"/>
            </a:pPr>
            <a:r>
              <a:rPr lang="en-US" dirty="0"/>
              <a:t>One element can have many classes and ids associated with 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100" b="1" dirty="0"/>
              <a:t>    &lt;li class = “special early dark” id = ”main”/&gt;</a:t>
            </a:r>
          </a:p>
          <a:p>
            <a:pPr marL="0" indent="0">
              <a:buNone/>
            </a:pPr>
            <a:endParaRPr lang="en-US" dirty="0"/>
          </a:p>
          <a:p>
            <a:pPr marL="609585" indent="-609585">
              <a:buFont typeface="Arial"/>
              <a:buChar char="•"/>
            </a:pPr>
            <a:r>
              <a:rPr lang="en-US" dirty="0"/>
              <a:t>Browser “starts at the top” and applies each rule, sometimes overriding earlier rules.</a:t>
            </a:r>
          </a:p>
        </p:txBody>
      </p:sp>
    </p:spTree>
    <p:extLst>
      <p:ext uri="{BB962C8B-B14F-4D97-AF65-F5344CB8AC3E}">
        <p14:creationId xmlns:p14="http://schemas.microsoft.com/office/powerpoint/2010/main" val="13751948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Good News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9585" indent="-609585">
              <a:spcBef>
                <a:spcPts val="3424"/>
              </a:spcBef>
              <a:buFont typeface="Arial"/>
              <a:buChar char="•"/>
            </a:pPr>
            <a:r>
              <a:rPr lang="en-US" dirty="0"/>
              <a:t>You can use style sheets from others to style your code, just by adding class!!</a:t>
            </a:r>
          </a:p>
          <a:p>
            <a:pPr marL="609585" indent="-609585">
              <a:spcBef>
                <a:spcPts val="3424"/>
              </a:spcBef>
              <a:buFont typeface="Arial"/>
              <a:buChar char="•"/>
            </a:pPr>
            <a:r>
              <a:rPr lang="en-US" dirty="0"/>
              <a:t>You can override style sheets from others just by rewriting the class, or making your own version of it and linking it last.</a:t>
            </a:r>
          </a:p>
        </p:txBody>
      </p:sp>
    </p:spTree>
    <p:extLst>
      <p:ext uri="{BB962C8B-B14F-4D97-AF65-F5344CB8AC3E}">
        <p14:creationId xmlns:p14="http://schemas.microsoft.com/office/powerpoint/2010/main" val="29872172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Anchor Links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828" y="1630111"/>
            <a:ext cx="10753709" cy="4846084"/>
          </a:xfrm>
        </p:spPr>
        <p:txBody>
          <a:bodyPr>
            <a:normAutofit/>
          </a:bodyPr>
          <a:lstStyle/>
          <a:p>
            <a:pPr marL="609585" indent="-609585">
              <a:buFont typeface="Arial"/>
              <a:buChar char="•"/>
            </a:pPr>
            <a:r>
              <a:rPr lang="en-US" dirty="0"/>
              <a:t>Links can take on all of the usual styles as well as </a:t>
            </a:r>
            <a:r>
              <a:rPr lang="en-US" b="0" i="1" dirty="0">
                <a:solidFill>
                  <a:srgbClr val="FF6600"/>
                </a:solidFill>
              </a:rPr>
              <a:t>text-decoration</a:t>
            </a:r>
          </a:p>
          <a:p>
            <a:pPr marL="609585" indent="-609585">
              <a:buFont typeface="Arial"/>
              <a:buChar char="•"/>
            </a:pPr>
            <a:endParaRPr lang="en-US" b="0" i="1" dirty="0"/>
          </a:p>
          <a:p>
            <a:pPr marL="609585" indent="-609585">
              <a:buFont typeface="Arial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5-09-12 at 7.30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327" y="3129867"/>
            <a:ext cx="3556000" cy="643468"/>
          </a:xfrm>
          <a:prstGeom prst="rect">
            <a:avLst/>
          </a:prstGeom>
        </p:spPr>
      </p:pic>
      <p:pic>
        <p:nvPicPr>
          <p:cNvPr id="6" name="Picture 5" descr="Screen Shot 2015-09-12 at 7.32.0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047" y="3129867"/>
            <a:ext cx="5406164" cy="2971500"/>
          </a:xfrm>
          <a:prstGeom prst="rect">
            <a:avLst/>
          </a:prstGeom>
        </p:spPr>
      </p:pic>
      <p:pic>
        <p:nvPicPr>
          <p:cNvPr id="5" name="Picture 4" descr="Screen Shot 2015-09-12 at 7.29.5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315" y="5550131"/>
            <a:ext cx="3826933" cy="79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94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9585" indent="-609585">
              <a:buFont typeface="Arial"/>
              <a:buChar char="•"/>
            </a:pPr>
            <a:r>
              <a:rPr lang="en-US" dirty="0"/>
              <a:t>Number of properties beyond font, margin, etc.</a:t>
            </a:r>
          </a:p>
          <a:p>
            <a:pPr marL="1600160" lvl="1" indent="-609585">
              <a:buFont typeface="Arial"/>
              <a:buChar char="•"/>
            </a:pPr>
            <a:r>
              <a:rPr lang="en-US" sz="3467" dirty="0"/>
              <a:t>list-style-type</a:t>
            </a:r>
          </a:p>
          <a:p>
            <a:pPr marL="1600160" lvl="1" indent="-609585">
              <a:buFont typeface="Arial"/>
              <a:buChar char="•"/>
            </a:pPr>
            <a:r>
              <a:rPr lang="en-US" sz="3467" dirty="0"/>
              <a:t>list-style-image</a:t>
            </a:r>
          </a:p>
          <a:p>
            <a:pPr marL="1600160" lvl="1" indent="-609585">
              <a:buFont typeface="Arial"/>
              <a:buChar char="•"/>
            </a:pPr>
            <a:r>
              <a:rPr lang="en-US" sz="3467" dirty="0"/>
              <a:t>list-style-position</a:t>
            </a:r>
          </a:p>
          <a:p>
            <a:pPr marL="1600160" lvl="1" indent="-609585">
              <a:buFont typeface="Arial"/>
              <a:buChar char="•"/>
            </a:pPr>
            <a:r>
              <a:rPr lang="en-US" sz="3467" dirty="0"/>
              <a:t>list-style</a:t>
            </a:r>
          </a:p>
          <a:p>
            <a:pPr lvl="1" indent="0">
              <a:buNone/>
            </a:pPr>
            <a:endParaRPr lang="en-US" sz="3467" dirty="0"/>
          </a:p>
        </p:txBody>
      </p:sp>
    </p:spTree>
    <p:extLst>
      <p:ext uri="{BB962C8B-B14F-4D97-AF65-F5344CB8AC3E}">
        <p14:creationId xmlns:p14="http://schemas.microsoft.com/office/powerpoint/2010/main" val="2165064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and Link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134" y="2015148"/>
            <a:ext cx="11243733" cy="3713963"/>
          </a:xfrm>
        </p:spPr>
        <p:txBody>
          <a:bodyPr/>
          <a:lstStyle/>
          <a:p>
            <a:pPr marL="609585" indent="-609585">
              <a:buFont typeface="Arial"/>
              <a:buChar char="•"/>
            </a:pPr>
            <a:r>
              <a:rPr lang="en-US" dirty="0"/>
              <a:t>Examples:</a:t>
            </a:r>
          </a:p>
          <a:p>
            <a:pPr marL="1600160" lvl="1" indent="-609585">
              <a:buFont typeface="Arial"/>
              <a:buChar char="•"/>
            </a:pPr>
            <a:r>
              <a:rPr lang="en-US" sz="4267" dirty="0" err="1">
                <a:hlinkClick r:id="rId2"/>
              </a:rPr>
              <a:t>lists.html</a:t>
            </a:r>
            <a:endParaRPr lang="en-US" sz="4267" dirty="0"/>
          </a:p>
          <a:p>
            <a:pPr marL="1600160" lvl="1" indent="-609585">
              <a:buFont typeface="Arial"/>
              <a:buChar char="•"/>
            </a:pPr>
            <a:r>
              <a:rPr lang="en-US" sz="4267" dirty="0" err="1">
                <a:hlinkClick r:id="rId3"/>
              </a:rPr>
              <a:t>links.html</a:t>
            </a:r>
            <a:endParaRPr lang="en-US" sz="4267" dirty="0"/>
          </a:p>
        </p:txBody>
      </p:sp>
    </p:spTree>
    <p:extLst>
      <p:ext uri="{BB962C8B-B14F-4D97-AF65-F5344CB8AC3E}">
        <p14:creationId xmlns:p14="http://schemas.microsoft.com/office/powerpoint/2010/main" val="3775123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2015" y="1317914"/>
            <a:ext cx="10972800" cy="2445194"/>
          </a:xfrm>
        </p:spPr>
        <p:txBody>
          <a:bodyPr>
            <a:normAutofit/>
          </a:bodyPr>
          <a:lstStyle/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dirty="0"/>
              <a:t>Brackets and semicolons are very important</a:t>
            </a:r>
          </a:p>
          <a:p>
            <a:pPr marL="609585" indent="-609585">
              <a:lnSpc>
                <a:spcPct val="120000"/>
              </a:lnSpc>
              <a:buFont typeface="Arial"/>
              <a:buChar char="•"/>
            </a:pPr>
            <a:r>
              <a:rPr lang="en-US" dirty="0"/>
              <a:t>This is where a good editor can make a BIG difference</a:t>
            </a:r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177C6E-BB5C-104F-8F94-321C7D9A12CF}"/>
              </a:ext>
            </a:extLst>
          </p:cNvPr>
          <p:cNvSpPr txBox="1">
            <a:spLocks/>
          </p:cNvSpPr>
          <p:nvPr/>
        </p:nvSpPr>
        <p:spPr>
          <a:xfrm>
            <a:off x="1099039" y="3481754"/>
            <a:ext cx="9958752" cy="240909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h1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color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blue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/* This is a CSS comment */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7518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“Buttons”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810" y="1859903"/>
            <a:ext cx="11243733" cy="4746872"/>
          </a:xfrm>
        </p:spPr>
        <p:txBody>
          <a:bodyPr/>
          <a:lstStyle/>
          <a:p>
            <a:pPr marL="609585" indent="-609585">
              <a:buFont typeface="Arial"/>
              <a:buChar char="•"/>
            </a:pPr>
            <a:r>
              <a:rPr lang="en-US" dirty="0"/>
              <a:t>Many designers try to make their links look like buttons – DON’T!</a:t>
            </a:r>
          </a:p>
          <a:p>
            <a:pPr marL="609585" indent="-609585">
              <a:buFont typeface="Arial"/>
              <a:buChar char="•"/>
            </a:pPr>
            <a:r>
              <a:rPr lang="en-US" dirty="0"/>
              <a:t>Be semantic, if you want a button use the &lt;button&gt; element instead.</a:t>
            </a:r>
          </a:p>
        </p:txBody>
      </p:sp>
      <p:pic>
        <p:nvPicPr>
          <p:cNvPr id="5" name="Picture 4" descr="Screen Shot 2015-09-12 at 9.5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69" y="5071185"/>
            <a:ext cx="7404583" cy="828871"/>
          </a:xfrm>
          <a:prstGeom prst="rect">
            <a:avLst/>
          </a:prstGeom>
        </p:spPr>
      </p:pic>
      <p:pic>
        <p:nvPicPr>
          <p:cNvPr id="6" name="Picture 5" descr="Screen Shot 2015-09-12 at 9.58.0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7528" y="5071179"/>
            <a:ext cx="1422400" cy="79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354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B7BC83E-7209-D846-829A-F14B3A1E7F72}"/>
              </a:ext>
            </a:extLst>
          </p:cNvPr>
          <p:cNvSpPr txBox="1">
            <a:spLocks/>
          </p:cNvSpPr>
          <p:nvPr/>
        </p:nvSpPr>
        <p:spPr>
          <a:xfrm>
            <a:off x="648998" y="1455955"/>
            <a:ext cx="10763417" cy="471624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3200" dirty="0">
                <a:solidFill>
                  <a:schemeClr val="bg1"/>
                </a:solidFill>
              </a:rPr>
              <a:t>These slides are Copyright 2019-  Colleen van 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pPr>
              <a:defRPr/>
            </a:pPr>
            <a:r>
              <a:rPr lang="en-US" sz="3200" dirty="0">
                <a:solidFill>
                  <a:schemeClr val="bg1"/>
                </a:solidFill>
              </a:rPr>
              <a:t>Initial Development: Colleen van Lent , University of Michigan School of Information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42B2A87-2AE1-0049-8F98-5F43DFF59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74457"/>
            <a:ext cx="10515600" cy="74999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ECA30"/>
                </a:solidFill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2563876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Properties</a:t>
            </a:r>
          </a:p>
        </p:txBody>
      </p:sp>
      <p:pic>
        <p:nvPicPr>
          <p:cNvPr id="6" name="Picture 5" descr="Blue lettering on top of a solid yellow background.  Color extends beyond text to teh width of the screen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4451442"/>
            <a:ext cx="8850295" cy="117758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47D759A-4B6C-934A-8FB9-18E43EA4AFFD}"/>
              </a:ext>
            </a:extLst>
          </p:cNvPr>
          <p:cNvSpPr txBox="1">
            <a:spLocks/>
          </p:cNvSpPr>
          <p:nvPr/>
        </p:nvSpPr>
        <p:spPr>
          <a:xfrm>
            <a:off x="838199" y="1617785"/>
            <a:ext cx="9079523" cy="242921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h1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color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blue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background-color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yellow</a:t>
            </a: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</a:t>
            </a:r>
          </a:p>
          <a:p>
            <a:pPr marL="609585" indent="-609585">
              <a:buFont typeface="Arial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3084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Style Sheet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4016" y="1421290"/>
            <a:ext cx="5029753" cy="4746872"/>
          </a:xfrm>
        </p:spPr>
        <p:txBody>
          <a:bodyPr>
            <a:normAutofit fontScale="92500" lnSpcReduction="10000"/>
          </a:bodyPr>
          <a:lstStyle/>
          <a:p>
            <a:pPr marL="609585" indent="-609585">
              <a:lnSpc>
                <a:spcPct val="130000"/>
              </a:lnSpc>
              <a:buFont typeface="Arial"/>
              <a:buChar char="•"/>
            </a:pPr>
            <a:r>
              <a:rPr lang="en-US" dirty="0"/>
              <a:t>Styling is defined within </a:t>
            </a:r>
            <a:r>
              <a:rPr lang="en-US" dirty="0">
                <a:solidFill>
                  <a:srgbClr val="C00000"/>
                </a:solidFill>
              </a:rPr>
              <a:t>&lt;head&gt;</a:t>
            </a:r>
          </a:p>
          <a:p>
            <a:pPr marL="609585" indent="-609585">
              <a:lnSpc>
                <a:spcPct val="130000"/>
              </a:lnSpc>
              <a:buFont typeface="Arial"/>
              <a:buChar char="•"/>
            </a:pPr>
            <a:r>
              <a:rPr lang="en-US" dirty="0"/>
              <a:t>Rules are defined within </a:t>
            </a:r>
            <a:r>
              <a:rPr lang="en-US" dirty="0">
                <a:solidFill>
                  <a:srgbClr val="C00000"/>
                </a:solidFill>
              </a:rPr>
              <a:t>&lt;style&gt;</a:t>
            </a:r>
          </a:p>
          <a:p>
            <a:pPr marL="609585" indent="-609585">
              <a:lnSpc>
                <a:spcPct val="130000"/>
              </a:lnSpc>
              <a:buFont typeface="Arial"/>
              <a:buChar char="•"/>
            </a:pPr>
            <a:r>
              <a:rPr lang="en-US" dirty="0"/>
              <a:t>Styles are applied to all elements in that file</a:t>
            </a:r>
          </a:p>
          <a:p>
            <a:pPr marL="609585" indent="-609585" algn="ctr">
              <a:lnSpc>
                <a:spcPct val="130000"/>
              </a:lnSpc>
              <a:buFont typeface="Arial"/>
              <a:buChar char="•"/>
            </a:pP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04092" y="5496022"/>
            <a:ext cx="5980668" cy="1157773"/>
          </a:xfrm>
          <a:prstGeom prst="rect">
            <a:avLst/>
          </a:prstGeom>
        </p:spPr>
        <p:txBody>
          <a:bodyPr vert="horz" lIns="121920" tIns="60960" rIns="121920" bIns="60960" rtlCol="0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1" i="0" kern="1200">
                <a:solidFill>
                  <a:schemeClr val="bg1"/>
                </a:solidFill>
                <a:latin typeface="Gill Sans SemiBold"/>
                <a:ea typeface="+mn-ea"/>
                <a:cs typeface="Lucida Grande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>
                <a:solidFill>
                  <a:schemeClr val="bg1"/>
                </a:solidFill>
                <a:latin typeface="Gill Sans SemiBold"/>
                <a:ea typeface="+mn-ea"/>
                <a:cs typeface="Lucida Grande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1" kern="1200">
                <a:solidFill>
                  <a:schemeClr val="bg1"/>
                </a:solidFill>
                <a:latin typeface="Gill Sans SemiBold"/>
                <a:ea typeface="+mn-ea"/>
                <a:cs typeface="Lucida Grande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500" b="0" i="1" kern="1200">
                <a:solidFill>
                  <a:schemeClr val="bg1"/>
                </a:solidFill>
                <a:latin typeface="Gill Sans SemiBold"/>
                <a:ea typeface="+mn-ea"/>
                <a:cs typeface="Lucida Grande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b="0" i="1" kern="1200">
                <a:solidFill>
                  <a:schemeClr val="bg1"/>
                </a:solidFill>
                <a:latin typeface="Gill Sans SemiBold"/>
                <a:ea typeface="+mn-ea"/>
                <a:cs typeface="Lucida Grand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267" dirty="0">
                <a:solidFill>
                  <a:schemeClr val="tx1"/>
                </a:solidFill>
              </a:rPr>
              <a:t>Don</a:t>
            </a:r>
            <a:r>
              <a:rPr lang="fr-FR" sz="4267" dirty="0">
                <a:solidFill>
                  <a:schemeClr val="tx1"/>
                </a:solidFill>
              </a:rPr>
              <a:t>’</a:t>
            </a:r>
            <a:r>
              <a:rPr lang="en-US" sz="4267" dirty="0">
                <a:solidFill>
                  <a:schemeClr val="tx1"/>
                </a:solidFill>
              </a:rPr>
              <a:t>t forget to close the style tag!!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BBFA43D-A6CD-1F48-B017-CD8A4E564BC1}"/>
              </a:ext>
            </a:extLst>
          </p:cNvPr>
          <p:cNvSpPr txBox="1">
            <a:spLocks/>
          </p:cNvSpPr>
          <p:nvPr/>
        </p:nvSpPr>
        <p:spPr>
          <a:xfrm>
            <a:off x="504092" y="1421290"/>
            <a:ext cx="5980668" cy="364929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3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&lt;head&gt;</a:t>
            </a:r>
          </a:p>
          <a:p>
            <a:pPr marL="0" indent="0">
              <a:buNone/>
            </a:pPr>
            <a:r>
              <a:rPr lang="en-US" sz="33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&lt;title&gt;Home&lt;/title&gt;</a:t>
            </a:r>
          </a:p>
          <a:p>
            <a:pPr marL="0" indent="0">
              <a:buNone/>
            </a:pPr>
            <a:r>
              <a:rPr lang="en-US" sz="33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&lt;style&gt;</a:t>
            </a:r>
          </a:p>
          <a:p>
            <a:pPr marL="0" indent="0">
              <a:buNone/>
            </a:pPr>
            <a:r>
              <a:rPr lang="en-US" sz="33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    </a:t>
            </a:r>
            <a:r>
              <a:rPr lang="en-US" sz="33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h1</a:t>
            </a:r>
            <a:r>
              <a:rPr lang="en-US" sz="33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 </a:t>
            </a:r>
            <a:r>
              <a:rPr lang="en-US" sz="3300" dirty="0">
                <a:solidFill>
                  <a:srgbClr val="00B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color</a:t>
            </a:r>
            <a:r>
              <a:rPr lang="en-US" sz="33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sz="3300" dirty="0">
                <a:solidFill>
                  <a:schemeClr val="accent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blue</a:t>
            </a:r>
            <a:r>
              <a:rPr lang="en-US" sz="33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;}</a:t>
            </a:r>
          </a:p>
          <a:p>
            <a:pPr marL="0" indent="0">
              <a:buNone/>
            </a:pPr>
            <a:r>
              <a:rPr lang="en-US" sz="33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&lt;/style&gt;</a:t>
            </a:r>
          </a:p>
          <a:p>
            <a:pPr marL="0" indent="0">
              <a:buNone/>
            </a:pPr>
            <a:r>
              <a:rPr lang="en-US" sz="33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&lt;/head&gt;</a:t>
            </a:r>
          </a:p>
        </p:txBody>
      </p:sp>
    </p:spTree>
    <p:extLst>
      <p:ext uri="{BB962C8B-B14F-4D97-AF65-F5344CB8AC3E}">
        <p14:creationId xmlns:p14="http://schemas.microsoft.com/office/powerpoint/2010/main" val="3388607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Style Sheet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76304"/>
            <a:ext cx="10972800" cy="4902493"/>
          </a:xfrm>
        </p:spPr>
        <p:txBody>
          <a:bodyPr>
            <a:noAutofit/>
          </a:bodyPr>
          <a:lstStyle/>
          <a:p>
            <a:pPr marL="609585" indent="-609585">
              <a:lnSpc>
                <a:spcPct val="140000"/>
              </a:lnSpc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Rules are in an external file (no </a:t>
            </a:r>
            <a:r>
              <a:rPr lang="en-US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style tag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n-US" sz="3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09585" indent="-609585">
              <a:lnSpc>
                <a:spcPct val="140000"/>
              </a:lnSpc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link to the style sheet is put in the head section of the html file.</a:t>
            </a:r>
          </a:p>
          <a:p>
            <a:pPr marL="0" indent="0" algn="ctr">
              <a:lnSpc>
                <a:spcPct val="140000"/>
              </a:lnSpc>
              <a:buNone/>
            </a:pPr>
            <a:r>
              <a:rPr lang="en-US" b="1" dirty="0">
                <a:latin typeface="Arial Rounded MT Bold" panose="020F0704030504030204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&lt;link </a:t>
            </a:r>
            <a:r>
              <a:rPr lang="en-US" b="1" dirty="0" err="1">
                <a:latin typeface="Arial Rounded MT Bold" panose="020F0704030504030204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rel</a:t>
            </a:r>
            <a:r>
              <a:rPr lang="en-US" b="1" dirty="0">
                <a:latin typeface="Arial Rounded MT Bold" panose="020F0704030504030204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="stylesheet" </a:t>
            </a:r>
            <a:r>
              <a:rPr lang="en-US" b="1" dirty="0" err="1">
                <a:latin typeface="Arial Rounded MT Bold" panose="020F0704030504030204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href</a:t>
            </a:r>
            <a:r>
              <a:rPr lang="en-US" b="1" dirty="0">
                <a:latin typeface="Arial Rounded MT Bold" panose="020F0704030504030204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="</a:t>
            </a:r>
            <a:r>
              <a:rPr lang="en-US" b="1" dirty="0" err="1">
                <a:latin typeface="Arial Rounded MT Bold" panose="020F0704030504030204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css</a:t>
            </a:r>
            <a:r>
              <a:rPr lang="en-US" b="1" dirty="0">
                <a:latin typeface="Arial Rounded MT Bold" panose="020F0704030504030204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b="1" dirty="0" err="1">
                <a:latin typeface="Arial Rounded MT Bold" panose="020F0704030504030204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style.css</a:t>
            </a:r>
            <a:r>
              <a:rPr lang="en-US" b="1" dirty="0">
                <a:latin typeface="Arial Rounded MT Bold" panose="020F0704030504030204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"&gt;</a:t>
            </a:r>
          </a:p>
          <a:p>
            <a:pPr marL="609585" indent="-609585">
              <a:lnSpc>
                <a:spcPct val="140000"/>
              </a:lnSpc>
              <a:buFont typeface="Arial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Styles are applied to all elements in all files that link to the style sheet</a:t>
            </a:r>
          </a:p>
        </p:txBody>
      </p:sp>
    </p:spTree>
    <p:extLst>
      <p:ext uri="{BB962C8B-B14F-4D97-AF65-F5344CB8AC3E}">
        <p14:creationId xmlns:p14="http://schemas.microsoft.com/office/powerpoint/2010/main" val="1948090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“Cascading” part of CSS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57040"/>
            <a:ext cx="10972800" cy="4059021"/>
          </a:xfrm>
        </p:spPr>
        <p:txBody>
          <a:bodyPr>
            <a:normAutofit/>
          </a:bodyPr>
          <a:lstStyle/>
          <a:p>
            <a:pPr marL="761981" indent="-761981">
              <a:lnSpc>
                <a:spcPct val="120000"/>
              </a:lnSpc>
              <a:buFont typeface="Arial"/>
              <a:buChar char="•"/>
            </a:pPr>
            <a:r>
              <a:rPr lang="en-US" dirty="0"/>
              <a:t>Browser default  </a:t>
            </a:r>
          </a:p>
          <a:p>
            <a:pPr marL="761981" indent="-761981">
              <a:lnSpc>
                <a:spcPct val="120000"/>
              </a:lnSpc>
              <a:buFont typeface="Arial"/>
              <a:buChar char="•"/>
            </a:pPr>
            <a:r>
              <a:rPr lang="en-US" i="1" dirty="0">
                <a:solidFill>
                  <a:srgbClr val="C00000"/>
                </a:solidFill>
              </a:rPr>
              <a:t>External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(in a separate file)</a:t>
            </a:r>
            <a:endParaRPr lang="en-US" dirty="0">
              <a:solidFill>
                <a:srgbClr val="C00000"/>
              </a:solidFill>
            </a:endParaRPr>
          </a:p>
          <a:p>
            <a:pPr marL="761981" indent="-761981">
              <a:lnSpc>
                <a:spcPct val="120000"/>
              </a:lnSpc>
              <a:buFont typeface="Arial"/>
              <a:buChar char="•"/>
            </a:pPr>
            <a:r>
              <a:rPr lang="en-US" i="1" dirty="0">
                <a:solidFill>
                  <a:srgbClr val="C00000"/>
                </a:solidFill>
              </a:rPr>
              <a:t>Internal</a:t>
            </a:r>
            <a:r>
              <a:rPr lang="en-US" dirty="0">
                <a:solidFill>
                  <a:srgbClr val="C00000"/>
                </a:solidFill>
              </a:rPr>
              <a:t> style </a:t>
            </a:r>
            <a:r>
              <a:rPr lang="en-US" dirty="0"/>
              <a:t>(in the head section)</a:t>
            </a:r>
          </a:p>
          <a:p>
            <a:pPr marL="761981" indent="-761981">
              <a:lnSpc>
                <a:spcPct val="120000"/>
              </a:lnSpc>
              <a:buFont typeface="Arial"/>
              <a:buChar char="•"/>
            </a:pPr>
            <a:r>
              <a:rPr lang="en-US" i="1" dirty="0">
                <a:solidFill>
                  <a:srgbClr val="C00000"/>
                </a:solidFill>
              </a:rPr>
              <a:t>Inline </a:t>
            </a:r>
            <a:r>
              <a:rPr lang="en-US" dirty="0">
                <a:solidFill>
                  <a:srgbClr val="C00000"/>
                </a:solidFill>
              </a:rPr>
              <a:t>style </a:t>
            </a:r>
            <a:r>
              <a:rPr lang="en-US" dirty="0"/>
              <a:t>(inside an HTML element)</a:t>
            </a:r>
          </a:p>
        </p:txBody>
      </p:sp>
    </p:spTree>
    <p:extLst>
      <p:ext uri="{BB962C8B-B14F-4D97-AF65-F5344CB8AC3E}">
        <p14:creationId xmlns:p14="http://schemas.microsoft.com/office/powerpoint/2010/main" val="2684743355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TemplateMOOC" id="{B21FFC68-8400-F04E-896D-9DBD1848A2FD}" vid="{AA148F02-BF55-F34C-A36D-8228338D3F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1462</TotalTime>
  <Words>1914</Words>
  <Application>Microsoft Macintosh PowerPoint</Application>
  <PresentationFormat>Widescreen</PresentationFormat>
  <Paragraphs>295</Paragraphs>
  <Slides>51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6" baseType="lpstr">
      <vt:lpstr>Arial</vt:lpstr>
      <vt:lpstr>Arial Black</vt:lpstr>
      <vt:lpstr>Arial Rounded MT Bold</vt:lpstr>
      <vt:lpstr>Calibri</vt:lpstr>
      <vt:lpstr>Comic Sans MS</vt:lpstr>
      <vt:lpstr>Courier</vt:lpstr>
      <vt:lpstr>Courier New</vt:lpstr>
      <vt:lpstr>Gill Sans SemiBold</vt:lpstr>
      <vt:lpstr>Helvetica</vt:lpstr>
      <vt:lpstr>Lucida Calligraphy</vt:lpstr>
      <vt:lpstr>Lucida Grande</vt:lpstr>
      <vt:lpstr>Verdana</vt:lpstr>
      <vt:lpstr>Verdana Regular</vt:lpstr>
      <vt:lpstr>Wingdings</vt:lpstr>
      <vt:lpstr>verdana-degrees1</vt:lpstr>
      <vt:lpstr>CSS3 Cascading Style Sheets</vt:lpstr>
      <vt:lpstr>Browser Default Styling</vt:lpstr>
      <vt:lpstr>Adding Style</vt:lpstr>
      <vt:lpstr>Cascading Style Sheet</vt:lpstr>
      <vt:lpstr>Rule Syntax</vt:lpstr>
      <vt:lpstr>Multiple Properties</vt:lpstr>
      <vt:lpstr>Internal Style Sheet</vt:lpstr>
      <vt:lpstr>External Style Sheet</vt:lpstr>
      <vt:lpstr>The “Cascading” part of CSS</vt:lpstr>
      <vt:lpstr>IMPORTANT</vt:lpstr>
      <vt:lpstr>Color Conventions</vt:lpstr>
      <vt:lpstr>Accessibility</vt:lpstr>
      <vt:lpstr>What is color contrast?</vt:lpstr>
      <vt:lpstr>Don’t use color alone to convey meaning</vt:lpstr>
      <vt:lpstr>Test in gray scale …</vt:lpstr>
      <vt:lpstr>Styling Your Text</vt:lpstr>
      <vt:lpstr>font-family</vt:lpstr>
      <vt:lpstr>Defining Multiple font-family values</vt:lpstr>
      <vt:lpstr>Google Fonts</vt:lpstr>
      <vt:lpstr>Rule precedence</vt:lpstr>
      <vt:lpstr>Review</vt:lpstr>
      <vt:lpstr>Designing for Accessibility</vt:lpstr>
      <vt:lpstr>Perceivable</vt:lpstr>
      <vt:lpstr>Operable</vt:lpstr>
      <vt:lpstr>Input Devices</vt:lpstr>
      <vt:lpstr>Understandable</vt:lpstr>
      <vt:lpstr>Robust</vt:lpstr>
      <vt:lpstr>Accessibility Review</vt:lpstr>
      <vt:lpstr>Advanced Selectors</vt:lpstr>
      <vt:lpstr>CSS DOM Selectors</vt:lpstr>
      <vt:lpstr>id Selectors</vt:lpstr>
      <vt:lpstr>class Selector</vt:lpstr>
      <vt:lpstr>classes vs. ids</vt:lpstr>
      <vt:lpstr>Changing the Scope</vt:lpstr>
      <vt:lpstr>Pseudo-Classes</vt:lpstr>
      <vt:lpstr>More Attribute Selectors</vt:lpstr>
      <vt:lpstr>Attribute selectors</vt:lpstr>
      <vt:lpstr>Types of Pseudo-Classes</vt:lpstr>
      <vt:lpstr>Pseudo-Elements</vt:lpstr>
      <vt:lpstr>Types of Pseudo-Elements</vt:lpstr>
      <vt:lpstr>States</vt:lpstr>
      <vt:lpstr>Example</vt:lpstr>
      <vt:lpstr>Rule Specificity</vt:lpstr>
      <vt:lpstr>Specificity example</vt:lpstr>
      <vt:lpstr>Cascading Review</vt:lpstr>
      <vt:lpstr>The Good News</vt:lpstr>
      <vt:lpstr>Example: Anchor Links</vt:lpstr>
      <vt:lpstr>Example: Lists</vt:lpstr>
      <vt:lpstr>List and Link Examples</vt:lpstr>
      <vt:lpstr>“Buttons”</vt:lpstr>
      <vt:lpstr>Acknowledgements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CSS3 Cascading Style Sheets</dc:title>
  <dc:creator>Colleen van Lent</dc:creator>
  <cp:lastModifiedBy>Microsoft Office User</cp:lastModifiedBy>
  <cp:revision>21</cp:revision>
  <dcterms:created xsi:type="dcterms:W3CDTF">2019-08-20T02:07:36Z</dcterms:created>
  <dcterms:modified xsi:type="dcterms:W3CDTF">2020-01-16T17:49:54Z</dcterms:modified>
</cp:coreProperties>
</file>

<file path=docProps/thumbnail.jpeg>
</file>